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63" r:id="rId4"/>
    <p:sldId id="264" r:id="rId5"/>
    <p:sldId id="275" r:id="rId6"/>
    <p:sldId id="265" r:id="rId7"/>
    <p:sldId id="267" r:id="rId8"/>
    <p:sldId id="271" r:id="rId9"/>
    <p:sldId id="308" r:id="rId10"/>
    <p:sldId id="276" r:id="rId11"/>
    <p:sldId id="277" r:id="rId12"/>
    <p:sldId id="295" r:id="rId13"/>
    <p:sldId id="310" r:id="rId14"/>
    <p:sldId id="307" r:id="rId15"/>
    <p:sldId id="311" r:id="rId16"/>
    <p:sldId id="312" r:id="rId17"/>
    <p:sldId id="317" r:id="rId18"/>
    <p:sldId id="318" r:id="rId19"/>
    <p:sldId id="313" r:id="rId20"/>
    <p:sldId id="315" r:id="rId21"/>
    <p:sldId id="322" r:id="rId22"/>
    <p:sldId id="316" r:id="rId23"/>
    <p:sldId id="300" r:id="rId24"/>
    <p:sldId id="309" r:id="rId25"/>
    <p:sldId id="266" r:id="rId26"/>
    <p:sldId id="28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(컴퓨터공학부)최윤승" initials="( [4] [2]" lastIdx="1" clrIdx="6">
    <p:extLst/>
  </p:cmAuthor>
  <p:cmAuthor id="1" name="(컴퓨터공학부)최윤승" initials="(" lastIdx="1" clrIdx="0">
    <p:extLst/>
  </p:cmAuthor>
  <p:cmAuthor id="8" name="(컴퓨터공학부)최윤승" initials="( [6] [2]" lastIdx="1" clrIdx="7">
    <p:extLst/>
  </p:cmAuthor>
  <p:cmAuthor id="2" name="(컴퓨터공학부)최윤승" initials="( [2]" lastIdx="1" clrIdx="1">
    <p:extLst/>
  </p:cmAuthor>
  <p:cmAuthor id="3" name="(컴퓨터공학부)최윤승" initials="( [3]" lastIdx="1" clrIdx="2">
    <p:extLst/>
  </p:cmAuthor>
  <p:cmAuthor id="4" name="(컴퓨터공학부)최윤승" initials="( [4]" lastIdx="1" clrIdx="3">
    <p:extLst/>
  </p:cmAuthor>
  <p:cmAuthor id="5" name="(컴퓨터공학부)최윤승" initials="( [5]" lastIdx="1" clrIdx="4">
    <p:extLst/>
  </p:cmAuthor>
  <p:cmAuthor id="6" name="(컴퓨터공학부)최윤승" initials="(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FF"/>
    <a:srgbClr val="FF7E79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3"/>
    <p:restoredTop sz="90187"/>
  </p:normalViewPr>
  <p:slideViewPr>
    <p:cSldViewPr snapToGrid="0" snapToObjects="1">
      <p:cViewPr>
        <p:scale>
          <a:sx n="68" d="100"/>
          <a:sy n="68" d="100"/>
        </p:scale>
        <p:origin x="848" y="64"/>
      </p:cViewPr>
      <p:guideLst>
        <p:guide orient="horz" pos="2137"/>
        <p:guide pos="2880"/>
      </p:guideLst>
    </p:cSldViewPr>
  </p:slideViewPr>
  <p:notesTextViewPr>
    <p:cViewPr>
      <p:scale>
        <a:sx n="165" d="100"/>
        <a:sy n="16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587228402743204"/>
                  <c:y val="-0.04605090936288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277044835695204"/>
                  <c:y val="-0.10434243583917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215479316651825"/>
                  <c:y val="-0.02158809017362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"/>
                  <c:y val="-0.05756824046299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"/>
                  <c:y val="-0.043176180347245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173.3</c:v>
                </c:pt>
                <c:pt idx="1">
                  <c:v>88.3</c:v>
                </c:pt>
                <c:pt idx="2">
                  <c:v>47.3</c:v>
                </c:pt>
                <c:pt idx="3">
                  <c:v>26.7</c:v>
                </c:pt>
                <c:pt idx="4">
                  <c:v>24.3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584872430912095"/>
                  <c:y val="-0.0071960300578742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83714902200507"/>
                  <c:y val="-0.12924296630558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215479316651825"/>
                  <c:y val="-0.1178715389645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0307827595216892"/>
                  <c:y val="-0.1483118793424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"/>
                  <c:y val="-0.083547608821539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204.0</c:v>
                </c:pt>
                <c:pt idx="1">
                  <c:v>117.3</c:v>
                </c:pt>
                <c:pt idx="2">
                  <c:v>86.3</c:v>
                </c:pt>
                <c:pt idx="3">
                  <c:v>64.7</c:v>
                </c:pt>
                <c:pt idx="4">
                  <c:v>56.3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584872430912095"/>
                  <c:y val="0.0053242123180169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69402130942587"/>
                  <c:y val="-0.069441123441946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215479316651825"/>
                  <c:y val="-0.06670606540341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23131038086756"/>
                  <c:y val="-0.08851003647877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768599452309253"/>
                  <c:y val="0.001008860749452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169.3</c:v>
                </c:pt>
                <c:pt idx="1">
                  <c:v>117.3</c:v>
                </c:pt>
                <c:pt idx="2">
                  <c:v>78.7</c:v>
                </c:pt>
                <c:pt idx="3">
                  <c:v>59.0</c:v>
                </c:pt>
                <c:pt idx="4">
                  <c:v>55.0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1440592"/>
        <c:axId val="2131443808"/>
      </c:lineChart>
      <c:catAx>
        <c:axId val="2131440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1443808"/>
        <c:crosses val="autoZero"/>
        <c:auto val="1"/>
        <c:lblAlgn val="ctr"/>
        <c:lblOffset val="100"/>
        <c:noMultiLvlLbl val="0"/>
      </c:catAx>
      <c:valAx>
        <c:axId val="2131443808"/>
        <c:scaling>
          <c:orientation val="minMax"/>
          <c:max val="22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1440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331993819987019"/>
                  <c:y val="-0.03165885821635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303927218285793"/>
                  <c:y val="-0.10434246540025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485508175881485"/>
                  <c:y val="-0.1008144265144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243141774628634"/>
                  <c:y val="-0.12132368460641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0152920860224112"/>
                  <c:y val="0.033175407815287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169.7</c:v>
                </c:pt>
                <c:pt idx="1">
                  <c:v>85.7</c:v>
                </c:pt>
                <c:pt idx="2">
                  <c:v>43.0</c:v>
                </c:pt>
                <c:pt idx="3">
                  <c:v>23.0</c:v>
                </c:pt>
                <c:pt idx="4">
                  <c:v>23.3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303927218285793"/>
                  <c:y val="-0.09354841725540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83325547691206"/>
                  <c:y val="-0.12564498687290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258048567090855"/>
                  <c:y val="-0.1622725069360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"/>
                  <c:y val="-0.18789009789153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1.11438692688837E-16"/>
                  <c:y val="-0.15910596950525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172.7</c:v>
                </c:pt>
                <c:pt idx="1">
                  <c:v>103.7</c:v>
                </c:pt>
                <c:pt idx="2">
                  <c:v>64.7</c:v>
                </c:pt>
                <c:pt idx="3">
                  <c:v>48.7</c:v>
                </c:pt>
                <c:pt idx="4">
                  <c:v>37.7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286309012136029"/>
                  <c:y val="-0.1061383570325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318834010748015"/>
                  <c:y val="-0.064618385068743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473702876922399"/>
                  <c:y val="-0.12427434107435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260953824122344"/>
                  <c:y val="-0.14902897479490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0152920860224112"/>
                  <c:y val="-0.044039149814305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129.7</c:v>
                </c:pt>
                <c:pt idx="1">
                  <c:v>77.7</c:v>
                </c:pt>
                <c:pt idx="2">
                  <c:v>55.0</c:v>
                </c:pt>
                <c:pt idx="3">
                  <c:v>39.0</c:v>
                </c:pt>
                <c:pt idx="4">
                  <c:v>32.7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1512320"/>
        <c:axId val="2131515536"/>
      </c:lineChart>
      <c:catAx>
        <c:axId val="2131512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1515536"/>
        <c:crosses val="autoZero"/>
        <c:auto val="1"/>
        <c:lblAlgn val="ctr"/>
        <c:lblOffset val="100"/>
        <c:noMultiLvlLbl val="0"/>
      </c:catAx>
      <c:valAx>
        <c:axId val="2131515536"/>
        <c:scaling>
          <c:orientation val="minMax"/>
          <c:max val="22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1512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353340260772139"/>
                  <c:y val="0.11295328858465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428689985410053"/>
                  <c:y val="-0.0083091303640151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519197189842204"/>
                  <c:y val="-0.09957870340579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274869100504695"/>
                  <c:y val="-0.0282424453479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122164044668754"/>
                  <c:y val="0.040844572325285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1577.7</c:v>
                </c:pt>
                <c:pt idx="1">
                  <c:v>807.7</c:v>
                </c:pt>
                <c:pt idx="2">
                  <c:v>425.0</c:v>
                </c:pt>
                <c:pt idx="3">
                  <c:v>411.0</c:v>
                </c:pt>
                <c:pt idx="4">
                  <c:v>312.3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167566753220832"/>
                  <c:y val="-0.0608806441097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36649213400626"/>
                  <c:y val="-0.14959165431508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518677752171959"/>
                  <c:y val="-0.1057767544426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350887360662649"/>
                  <c:y val="-0.12950422621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152333412018938"/>
                  <c:y val="-0.084556450152441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1586.3</c:v>
                </c:pt>
                <c:pt idx="1">
                  <c:v>831.0</c:v>
                </c:pt>
                <c:pt idx="2">
                  <c:v>634.0</c:v>
                </c:pt>
                <c:pt idx="3">
                  <c:v>454.3</c:v>
                </c:pt>
                <c:pt idx="4">
                  <c:v>299.0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274200141634089"/>
                  <c:y val="0.020293548036585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411300847476988"/>
                  <c:y val="-0.0888140373797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517263727402957"/>
                  <c:y val="-0.10536497500934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380312542760422"/>
                  <c:y val="-0.099115282559640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1.11982413982622E-16"/>
                  <c:y val="-0.016705321120364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1590.0</c:v>
                </c:pt>
                <c:pt idx="1">
                  <c:v>803.7</c:v>
                </c:pt>
                <c:pt idx="2">
                  <c:v>540.3</c:v>
                </c:pt>
                <c:pt idx="3">
                  <c:v>397.7</c:v>
                </c:pt>
                <c:pt idx="4">
                  <c:v>323.0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7403520"/>
        <c:axId val="2114245536"/>
      </c:lineChart>
      <c:catAx>
        <c:axId val="2107403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4245536"/>
        <c:crosses val="autoZero"/>
        <c:auto val="1"/>
        <c:lblAlgn val="ctr"/>
        <c:lblOffset val="100"/>
        <c:noMultiLvlLbl val="0"/>
      </c:catAx>
      <c:valAx>
        <c:axId val="2114245536"/>
        <c:scaling>
          <c:orientation val="minMax"/>
          <c:max val="1700.0"/>
          <c:min val="25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7403520"/>
        <c:crosses val="autoZero"/>
        <c:crossBetween val="between"/>
        <c:majorUnit val="30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220842027377693"/>
                  <c:y val="0.023675930493218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51696234953716"/>
                  <c:y val="-0.168513164385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332793605788941"/>
                  <c:y val="-0.14343221477165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060507928325262"/>
                  <c:y val="-0.1198341204452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"/>
                  <c:y val="-0.057731542755559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1469.0</c:v>
                </c:pt>
                <c:pt idx="1">
                  <c:v>783.0</c:v>
                </c:pt>
                <c:pt idx="2">
                  <c:v>398.0</c:v>
                </c:pt>
                <c:pt idx="3">
                  <c:v>389.3</c:v>
                </c:pt>
                <c:pt idx="4">
                  <c:v>281.3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167566753220832"/>
                  <c:y val="-0.0608806441097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8.50446079217265E-5"/>
                  <c:y val="-0.1790488237276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213266625327523"/>
                  <c:y val="-0.17189552738123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0444233010791147"/>
                  <c:y val="-0.1766826042577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0605079283252631"/>
                  <c:y val="-0.12332179119639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1614.0</c:v>
                </c:pt>
                <c:pt idx="1">
                  <c:v>610.7</c:v>
                </c:pt>
                <c:pt idx="2">
                  <c:v>612.0</c:v>
                </c:pt>
                <c:pt idx="3">
                  <c:v>418.7</c:v>
                </c:pt>
                <c:pt idx="4">
                  <c:v>294.3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334708896118607"/>
                  <c:y val="0.008663928461542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51269820813155"/>
                  <c:y val="-0.10409473180404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275051413872561"/>
                  <c:y val="-0.1637257822687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434535066845776"/>
                  <c:y val="0.0625967610386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0302539641626321"/>
                  <c:y val="0.039337482967615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1598.0</c:v>
                </c:pt>
                <c:pt idx="1">
                  <c:v>609.0</c:v>
                </c:pt>
                <c:pt idx="2">
                  <c:v>488.0</c:v>
                </c:pt>
                <c:pt idx="3">
                  <c:v>362.7</c:v>
                </c:pt>
                <c:pt idx="4">
                  <c:v>254.3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7277648"/>
        <c:axId val="2106886912"/>
      </c:lineChart>
      <c:catAx>
        <c:axId val="2107277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6886912"/>
        <c:crosses val="autoZero"/>
        <c:auto val="1"/>
        <c:lblAlgn val="ctr"/>
        <c:lblOffset val="100"/>
        <c:noMultiLvlLbl val="0"/>
      </c:catAx>
      <c:valAx>
        <c:axId val="2106886912"/>
        <c:scaling>
          <c:orientation val="minMax"/>
          <c:max val="1750.0"/>
          <c:min val="25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7277648"/>
        <c:crosses val="autoZero"/>
        <c:crossBetween val="between"/>
        <c:majorUnit val="30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073213687956"/>
          <c:y val="0.103533307750252"/>
          <c:w val="0.869926786312044"/>
          <c:h val="0.572566419910775"/>
        </c:manualLayout>
      </c:layout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 6 Mapper</c:v>
                </c:pt>
              </c:strCache>
            </c:strRef>
          </c:tx>
          <c:spPr>
            <a:ln w="3810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rgbClr val="0070C0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accent1"/>
                </a:solidFill>
                <a:round/>
              </a:ln>
              <a:effectLst/>
            </c:spPr>
          </c:dPt>
          <c:dPt>
            <c:idx val="2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accent1"/>
                </a:solidFill>
                <a:round/>
              </a:ln>
              <a:effectLst/>
            </c:spPr>
          </c:dPt>
          <c:dPt>
            <c:idx val="3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accent1"/>
                </a:solidFill>
                <a:round/>
              </a:ln>
              <a:effectLst/>
            </c:spPr>
          </c:dPt>
          <c:dLbls>
            <c:dLbl>
              <c:idx val="0"/>
              <c:layout>
                <c:manualLayout>
                  <c:x val="-0.00232436026559206"/>
                  <c:y val="-0.058490664521497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692709707068766"/>
                  <c:y val="-0.080424863204100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8641302137408"/>
                      <c:h val="0.0800106387152882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0.0131221304323275"/>
                  <c:y val="-0.1291668314417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4106290499699"/>
                      <c:h val="0.0702622080747948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0697308079677588"/>
                  <c:y val="-0.1072328849560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375.0</c:v>
                </c:pt>
                <c:pt idx="1">
                  <c:v>396.0</c:v>
                </c:pt>
                <c:pt idx="2">
                  <c:v>442.0</c:v>
                </c:pt>
                <c:pt idx="3">
                  <c:v>548.0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 12 Mapper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2600"/>
              </a:solidFill>
              <a:ln w="9525">
                <a:solidFill>
                  <a:srgbClr val="FF7E79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232436026559206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355970956813813"/>
                  <c:y val="0.038994140685773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7920295154783"/>
                      <c:h val="0.0848847298675227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0.022428795517192"/>
                  <c:y val="0.038993942064056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4827297482324"/>
                      <c:h val="0.094633160508016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0697308079677588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313.0</c:v>
                </c:pt>
                <c:pt idx="1">
                  <c:v>296.0</c:v>
                </c:pt>
                <c:pt idx="2">
                  <c:v>350.0</c:v>
                </c:pt>
                <c:pt idx="3">
                  <c:v>557.0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8322448"/>
        <c:axId val="2119474272"/>
      </c:lineChart>
      <c:catAx>
        <c:axId val="2108322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9474272"/>
        <c:crosses val="autoZero"/>
        <c:auto val="1"/>
        <c:lblAlgn val="ctr"/>
        <c:lblOffset val="100"/>
        <c:noMultiLvlLbl val="0"/>
      </c:catAx>
      <c:valAx>
        <c:axId val="2119474272"/>
        <c:scaling>
          <c:orientation val="minMax"/>
          <c:max val="80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322448"/>
        <c:crosses val="autoZero"/>
        <c:crossBetween val="between"/>
        <c:majorUnit val="200.0"/>
        <c:minorUnit val="10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073213687956"/>
          <c:y val="0.103533307750252"/>
          <c:w val="0.869926786312044"/>
          <c:h val="0.572566419910775"/>
        </c:manualLayout>
      </c:layout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 6 Mapper</c:v>
                </c:pt>
              </c:strCache>
            </c:strRef>
          </c:tx>
          <c:spPr>
            <a:ln w="3810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0308712236076863"/>
                  <c:y val="-0.059923482704140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232436026559206"/>
                  <c:y val="-0.058490664521497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0375769286198485"/>
                  <c:y val="-0.099348068268566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800" b="0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6300336901621"/>
                      <c:h val="0.0800106387152882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-0.0485970762393376"/>
                  <c:y val="-0.12601290055979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0893990263189"/>
                      <c:h val="0.0702622080747948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0.00697308079677588"/>
                  <c:y val="-0.1072328849560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462.7</c:v>
                </c:pt>
                <c:pt idx="1">
                  <c:v>428.7</c:v>
                </c:pt>
                <c:pt idx="2">
                  <c:v>476.7</c:v>
                </c:pt>
                <c:pt idx="3">
                  <c:v>561.7</c:v>
                </c:pt>
                <c:pt idx="4">
                  <c:v>604.0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 12 Mapper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2600"/>
              </a:solidFill>
              <a:ln w="9525">
                <a:solidFill>
                  <a:srgbClr val="FF7E79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154356118038433"/>
                  <c:y val="0.063077350214885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232436026559206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416775965971523"/>
                  <c:y val="0.038994140685773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0081296986324"/>
                      <c:h val="0.0848847298675227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377590146537405"/>
                  <c:y val="0.0043013041117988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9325104969384"/>
                      <c:h val="0.094633160508016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0.00697308079677588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333.3</c:v>
                </c:pt>
                <c:pt idx="1">
                  <c:v>303.0</c:v>
                </c:pt>
                <c:pt idx="2">
                  <c:v>345.0</c:v>
                </c:pt>
                <c:pt idx="3">
                  <c:v>339.7</c:v>
                </c:pt>
                <c:pt idx="4">
                  <c:v>603.0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1282400"/>
        <c:axId val="2121285632"/>
      </c:lineChart>
      <c:catAx>
        <c:axId val="2121282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285632"/>
        <c:crosses val="autoZero"/>
        <c:auto val="1"/>
        <c:lblAlgn val="ctr"/>
        <c:lblOffset val="100"/>
        <c:noMultiLvlLbl val="0"/>
      </c:catAx>
      <c:valAx>
        <c:axId val="2121285632"/>
        <c:scaling>
          <c:orientation val="minMax"/>
          <c:max val="80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282400"/>
        <c:crosses val="autoZero"/>
        <c:crossBetween val="between"/>
        <c:majorUnit val="200.0"/>
        <c:minorUnit val="10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609731726442183"/>
                  <c:y val="-0.027058064048781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0152432931610545"/>
                  <c:y val="-0.02367580604268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0609731726442169"/>
                  <c:y val="-0.04058709607317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"/>
                  <c:y val="-0.050733870091464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20.0</c:v>
                </c:pt>
                <c:pt idx="1">
                  <c:v>40.0</c:v>
                </c:pt>
                <c:pt idx="2">
                  <c:v>80.0</c:v>
                </c:pt>
                <c:pt idx="3">
                  <c:v>160.0</c:v>
                </c:pt>
                <c:pt idx="4">
                  <c:v>320.0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872.0</c:v>
                </c:pt>
                <c:pt idx="1">
                  <c:v>827.0</c:v>
                </c:pt>
                <c:pt idx="2">
                  <c:v>814.0</c:v>
                </c:pt>
                <c:pt idx="3">
                  <c:v>798.0</c:v>
                </c:pt>
                <c:pt idx="4">
                  <c:v>803.7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0762164658052723"/>
                  <c:y val="-0.047351612085367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0152432931610545"/>
                  <c:y val="-0.074409676134148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0609731726442169"/>
                  <c:y val="-0.0608806441097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"/>
                  <c:y val="-0.05411612809756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304865863221079"/>
                  <c:y val="-0.05411612809756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20.0</c:v>
                </c:pt>
                <c:pt idx="1">
                  <c:v>40.0</c:v>
                </c:pt>
                <c:pt idx="2">
                  <c:v>80.0</c:v>
                </c:pt>
                <c:pt idx="3">
                  <c:v>160.0</c:v>
                </c:pt>
                <c:pt idx="4">
                  <c:v>320.0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661.0</c:v>
                </c:pt>
                <c:pt idx="1">
                  <c:v>638.7</c:v>
                </c:pt>
                <c:pt idx="2">
                  <c:v>632.0</c:v>
                </c:pt>
                <c:pt idx="3">
                  <c:v>629.7</c:v>
                </c:pt>
                <c:pt idx="4">
                  <c:v>629.7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"/>
                  <c:y val="0.03382258006097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152432931610551"/>
                  <c:y val="0.074409676134148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060973172644218"/>
                  <c:y val="0.0608806441097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"/>
                  <c:y val="0.047351612085367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0152432931610545"/>
                  <c:y val="0.043969354079269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20.0</c:v>
                </c:pt>
                <c:pt idx="1">
                  <c:v>40.0</c:v>
                </c:pt>
                <c:pt idx="2">
                  <c:v>80.0</c:v>
                </c:pt>
                <c:pt idx="3">
                  <c:v>160.0</c:v>
                </c:pt>
                <c:pt idx="4">
                  <c:v>320.0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633.7</c:v>
                </c:pt>
                <c:pt idx="1">
                  <c:v>641.0</c:v>
                </c:pt>
                <c:pt idx="2">
                  <c:v>635.7</c:v>
                </c:pt>
                <c:pt idx="3">
                  <c:v>629.3</c:v>
                </c:pt>
                <c:pt idx="4">
                  <c:v>629.0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9813216"/>
        <c:axId val="2119870976"/>
      </c:lineChart>
      <c:catAx>
        <c:axId val="2119813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9870976"/>
        <c:crosses val="autoZero"/>
        <c:auto val="1"/>
        <c:lblAlgn val="ctr"/>
        <c:lblOffset val="100"/>
        <c:noMultiLvlLbl val="0"/>
      </c:catAx>
      <c:valAx>
        <c:axId val="2119870976"/>
        <c:scaling>
          <c:orientation val="minMax"/>
          <c:max val="900.0"/>
          <c:min val="6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9813216"/>
        <c:crosses val="autoZero"/>
        <c:crossBetween val="between"/>
        <c:majorUnit val="100.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256107729513884"/>
          <c:y val="0.87351187044964"/>
          <c:w val="0.944205466148907"/>
          <c:h val="0.1012980573148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8-09T13:16:42.054" idx="1">
    <p:pos x="10" y="10"/>
    <p:text>&lt;khanh's comment&gt; add an animations for understandability is better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15-08-09T14:58:18.429" idx="1">
    <p:pos x="10" y="10"/>
    <p:text>add 12Mapper and compare is better i think</p:text>
    <p:extLst>
      <p:ext uri="{C676402C-5697-4E1C-873F-D02D1690AC5C}">
        <p15:threadingInfo xmlns:p15="http://schemas.microsoft.com/office/powerpoint/2012/main" timeZoneBias="420"/>
      </p:ext>
    </p:extLst>
  </p:cm>
  <p:cm authorId="8" dt="2015-08-09T16:02:26.769" idx="1">
    <p:pos x="10" y="106"/>
    <p:text>256MB has 4 MTasks, and 128 has 7 MTasks. So, bigger input for more tasks is needed.</p:text>
    <p:extLst>
      <p:ext uri="{C676402C-5697-4E1C-873F-D02D1690AC5C}">
        <p15:threadingInfo xmlns:p15="http://schemas.microsoft.com/office/powerpoint/2012/main" timeZoneBias="420">
          <p15:parentCm authorId="7" idx="1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490F8-7355-6940-AD10-C73012275816}" type="datetimeFigureOut">
              <a:rPr lang="en-US" smtClean="0"/>
              <a:t>8/24/15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0976C-BD2E-E24E-960D-4977E1637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62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Anteater</a:t>
            </a:r>
            <a:r>
              <a:rPr lang="en-US" baseline="0" dirty="0" smtClean="0"/>
              <a:t> is so cute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graph grows?</a:t>
            </a:r>
          </a:p>
          <a:p>
            <a:r>
              <a:rPr lang="en-US" baseline="0" dirty="0" smtClean="0"/>
              <a:t>Because 256 split size has just 4 map tasks</a:t>
            </a:r>
          </a:p>
          <a:p>
            <a:r>
              <a:rPr lang="en-US" baseline="0" dirty="0" smtClean="0"/>
              <a:t>It means 2 of 6 mapper will not work.</a:t>
            </a:r>
          </a:p>
          <a:p>
            <a:r>
              <a:rPr lang="en-US" dirty="0" smtClean="0"/>
              <a:t>So</a:t>
            </a:r>
            <a:r>
              <a:rPr lang="en-US" baseline="0" dirty="0" smtClean="0"/>
              <a:t> we need more bigger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56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Factor value </a:t>
            </a:r>
            <a:r>
              <a:rPr lang="ko-KR" altLang="en-US" baseline="0" dirty="0" smtClean="0"/>
              <a:t>가 </a:t>
            </a:r>
            <a:r>
              <a:rPr lang="en-US" altLang="ko-KR" baseline="0" dirty="0" err="1" smtClean="0"/>
              <a:t>io.sort.mb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1/10</a:t>
            </a:r>
            <a:r>
              <a:rPr lang="ko-KR" altLang="en-US" baseline="0" dirty="0" smtClean="0"/>
              <a:t>임을 말로 설명 </a:t>
            </a:r>
            <a:endParaRPr lang="en-US" dirty="0" smtClean="0"/>
          </a:p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86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08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18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99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54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47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42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97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the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speech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spoke at the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Techonomy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conference(10’) in Lake Tahoe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readwrite.com</a:t>
            </a:r>
            <a:r>
              <a:rPr lang="en-US" dirty="0" smtClean="0"/>
              <a:t>/2010/08/04/</a:t>
            </a:r>
            <a:r>
              <a:rPr lang="en-US" dirty="0" err="1" smtClean="0"/>
              <a:t>google_ceo_schmidt_people_arent_ready_for_the_tech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3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[1, p.12] – map &gt; emit</a:t>
            </a:r>
            <a:endParaRPr lang="ko-KR" altLang="en-US" dirty="0" smtClean="0"/>
          </a:p>
          <a:p>
            <a:endParaRPr lang="en-US" dirty="0" smtClean="0"/>
          </a:p>
          <a:p>
            <a:r>
              <a:rPr lang="en-US" dirty="0" smtClean="0"/>
              <a:t>* ADD</a:t>
            </a:r>
            <a:r>
              <a:rPr lang="en-US" baseline="0" dirty="0" smtClean="0"/>
              <a:t> AN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68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6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ko-KR" altLang="en-US" dirty="0" smtClean="0"/>
              <a:t>논문에 써있는 </a:t>
            </a:r>
            <a:r>
              <a:rPr lang="en-US" altLang="ko-KR" dirty="0" smtClean="0"/>
              <a:t>configuration</a:t>
            </a:r>
            <a:r>
              <a:rPr lang="en-US" altLang="ko-KR" baseline="0" dirty="0" smtClean="0"/>
              <a:t> parameter</a:t>
            </a:r>
            <a:r>
              <a:rPr lang="ko-KR" altLang="en-US" baseline="0" dirty="0" smtClean="0"/>
              <a:t> 수 체크</a:t>
            </a:r>
            <a:endParaRPr lang="en-US" dirty="0" smtClean="0"/>
          </a:p>
          <a:p>
            <a:r>
              <a:rPr lang="en-US" dirty="0" smtClean="0"/>
              <a:t>From now on,</a:t>
            </a:r>
            <a:r>
              <a:rPr lang="en-US" baseline="0" dirty="0" smtClean="0"/>
              <a:t> next contents are little a bit technical.</a:t>
            </a:r>
          </a:p>
          <a:p>
            <a:r>
              <a:rPr lang="en-US" baseline="0" dirty="0" smtClean="0"/>
              <a:t>So don’t sleep.</a:t>
            </a:r>
          </a:p>
          <a:p>
            <a:endParaRPr lang="en-US" dirty="0" smtClean="0"/>
          </a:p>
          <a:p>
            <a:r>
              <a:rPr lang="en-US" dirty="0" smtClean="0"/>
              <a:t>Because many programming models which</a:t>
            </a:r>
            <a:r>
              <a:rPr lang="en-US" baseline="0" dirty="0" smtClean="0"/>
              <a:t> uses </a:t>
            </a:r>
            <a:r>
              <a:rPr lang="en-US" dirty="0" smtClean="0"/>
              <a:t>MR</a:t>
            </a:r>
            <a:r>
              <a:rPr lang="en-US" baseline="0" dirty="0" smtClean="0"/>
              <a:t> are generally implemented by managed languages like JAVA or C++</a:t>
            </a:r>
          </a:p>
          <a:p>
            <a:r>
              <a:rPr lang="en-US" baseline="0" dirty="0" smtClean="0"/>
              <a:t>It uses garbage collector and sometimes it make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5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r>
              <a:rPr lang="en-US" baseline="0" dirty="0" smtClean="0"/>
              <a:t> to tell you what we are doing now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89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research</a:t>
            </a:r>
            <a:r>
              <a:rPr lang="en-US" baseline="0" dirty="0" smtClean="0"/>
              <a:t> some papers, and there’re some patterns which make an OOM. And we can categorize this patterns into 3 categories.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6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chart" Target="../charts/chart4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chart" Target="../charts/chart6.xml"/><Relationship Id="rId7" Type="http://schemas.openxmlformats.org/officeDocument/2006/relationships/comments" Target="../comments/comment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static.googleusercontent.com/media/research.google.com/ko/archive/mapreduce-osdi04.pdf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36563"/>
            <a:ext cx="7772400" cy="2387600"/>
          </a:xfrm>
        </p:spPr>
        <p:txBody>
          <a:bodyPr/>
          <a:lstStyle/>
          <a:p>
            <a:r>
              <a:rPr lang="en-US" dirty="0" smtClean="0"/>
              <a:t>Hadoop </a:t>
            </a:r>
            <a:r>
              <a:rPr lang="en-US" dirty="0" smtClean="0">
                <a:solidFill>
                  <a:schemeClr val="accent5"/>
                </a:solidFill>
              </a:rPr>
              <a:t>MapReduce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916238"/>
            <a:ext cx="6858000" cy="16557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How to Survive Out-of-Memory Errors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900217" y="6276812"/>
            <a:ext cx="5058522" cy="534692"/>
            <a:chOff x="1901628" y="6203514"/>
            <a:chExt cx="5094839" cy="5385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5282" y="6224688"/>
              <a:ext cx="1695363" cy="43784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1628" y="6203514"/>
              <a:ext cx="1287991" cy="45901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6552" y="6312968"/>
              <a:ext cx="1039915" cy="42907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658495" y="4032088"/>
            <a:ext cx="3575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Member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	 	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Yoonseung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Choi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 	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Soyeong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Park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Faculty Mentor: 	 Prof. Harry Xu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Student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Mentor: 	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Khanh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Nguyen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5757" y="3500903"/>
            <a:ext cx="6032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International Summer Undergraduate Research Fellowship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Two </a:t>
            </a:r>
            <a:r>
              <a:rPr lang="en-US" dirty="0"/>
              <a:t>Categories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90"/>
            <a:ext cx="7886700" cy="4486274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 </a:t>
            </a:r>
            <a:r>
              <a:rPr lang="en-US" sz="3600" dirty="0" smtClean="0">
                <a:solidFill>
                  <a:schemeClr val="accent5"/>
                </a:solidFill>
              </a:rPr>
              <a:t>Inappropriate Configuration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 smtClean="0"/>
              <a:t> </a:t>
            </a:r>
            <a:r>
              <a:rPr lang="en-US" dirty="0" smtClean="0"/>
              <a:t>Configuration which causes poor performance </a:t>
            </a:r>
            <a:br>
              <a:rPr lang="en-US" dirty="0" smtClean="0"/>
            </a:br>
            <a:endParaRPr lang="en-US" sz="3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 </a:t>
            </a:r>
            <a:r>
              <a:rPr lang="en-US" sz="3600" dirty="0" smtClean="0">
                <a:solidFill>
                  <a:schemeClr val="accent5"/>
                </a:solidFill>
              </a:rPr>
              <a:t>Large Intermediate Results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Temporary </a:t>
            </a:r>
            <a:r>
              <a:rPr lang="en-US" dirty="0"/>
              <a:t>data </a:t>
            </a:r>
            <a:r>
              <a:rPr lang="en-US" dirty="0" smtClean="0"/>
              <a:t>structure grows too large</a:t>
            </a:r>
            <a:endParaRPr lang="ko-KR" altLang="en-US" dirty="0" smtClean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ectangle 3"/>
          <p:cNvSpPr/>
          <p:nvPr/>
        </p:nvSpPr>
        <p:spPr>
          <a:xfrm>
            <a:off x="2316274" y="6568601"/>
            <a:ext cx="6963650" cy="275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[3]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Lijie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Xu, “An Empirical study on real-world OOM cases in MapReduce jobs,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Chinese Academy of Sciences.</a:t>
            </a:r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Inappropriate </a:t>
            </a:r>
            <a:r>
              <a:rPr lang="en-US" dirty="0"/>
              <a:t>Configuration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Standalone &amp; Pseudo-distributed mode 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- 	‘14 MacBook Pro, </a:t>
            </a:r>
            <a:r>
              <a:rPr lang="en-US" sz="2400" dirty="0"/>
              <a:t>2.8 GHz Intel Core i5</a:t>
            </a:r>
            <a:br>
              <a:rPr lang="en-US" sz="2400" dirty="0"/>
            </a:br>
            <a:r>
              <a:rPr lang="en-US" sz="2400" dirty="0" smtClean="0"/>
              <a:t>  	</a:t>
            </a:r>
            <a:r>
              <a:rPr lang="de-DE" sz="2400" dirty="0" smtClean="0"/>
              <a:t>8GB </a:t>
            </a:r>
            <a:r>
              <a:rPr lang="de-DE" sz="2400" dirty="0"/>
              <a:t>1600 MHz </a:t>
            </a:r>
            <a:r>
              <a:rPr lang="de-DE" sz="2400" dirty="0" smtClean="0"/>
              <a:t>DDR3, </a:t>
            </a:r>
            <a:r>
              <a:rPr lang="en-US" sz="2400" dirty="0" smtClean="0"/>
              <a:t>500GB HDD</a:t>
            </a:r>
            <a:br>
              <a:rPr lang="en-US" sz="24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2400" dirty="0" smtClean="0"/>
              <a:t>- </a:t>
            </a:r>
            <a:r>
              <a:rPr lang="en-US" sz="2400" dirty="0"/>
              <a:t>	</a:t>
            </a:r>
            <a:r>
              <a:rPr lang="en-US" sz="2400" dirty="0" smtClean="0"/>
              <a:t>‘12 </a:t>
            </a:r>
            <a:r>
              <a:rPr lang="en-US" sz="2400" dirty="0"/>
              <a:t>MacBook </a:t>
            </a:r>
            <a:r>
              <a:rPr lang="en-US" sz="2400" dirty="0" smtClean="0"/>
              <a:t>Air 1.4, </a:t>
            </a:r>
            <a:r>
              <a:rPr lang="en-US" sz="2400" dirty="0"/>
              <a:t>GHz Intel Core i5</a:t>
            </a:r>
            <a:br>
              <a:rPr lang="en-US" sz="2400" dirty="0"/>
            </a:br>
            <a:r>
              <a:rPr lang="en-US" sz="2400" dirty="0"/>
              <a:t>  	</a:t>
            </a:r>
            <a:r>
              <a:rPr lang="de-DE" sz="2400" dirty="0"/>
              <a:t>4</a:t>
            </a:r>
            <a:r>
              <a:rPr lang="de-DE" sz="2400" dirty="0" smtClean="0"/>
              <a:t>GB </a:t>
            </a:r>
            <a:r>
              <a:rPr lang="de-DE" sz="2400" dirty="0"/>
              <a:t>1600 MHz </a:t>
            </a:r>
            <a:r>
              <a:rPr lang="de-DE" sz="2400" dirty="0" smtClean="0"/>
              <a:t>DDR3, </a:t>
            </a:r>
            <a:r>
              <a:rPr lang="en-US" sz="2400" dirty="0" smtClean="0"/>
              <a:t>256GB HDD</a:t>
            </a:r>
            <a:br>
              <a:rPr lang="en-US" sz="2400" dirty="0" smtClean="0"/>
            </a:b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Fully-distributed mode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- 	Raspberry Pi 2 Model B (3 nodes)</a:t>
            </a:r>
            <a:br>
              <a:rPr lang="en-US" sz="2400" dirty="0" smtClean="0"/>
            </a:br>
            <a:r>
              <a:rPr lang="en-US" sz="2400" dirty="0" smtClean="0"/>
              <a:t>	A quad-core </a:t>
            </a:r>
            <a:r>
              <a:rPr lang="en-US" sz="2400" dirty="0"/>
              <a:t>ARM Cortex-A7 </a:t>
            </a:r>
            <a:r>
              <a:rPr lang="en-US" sz="2400" dirty="0" smtClean="0"/>
              <a:t>CPU (1Ghz Overclock)</a:t>
            </a:r>
            <a:br>
              <a:rPr lang="en-US" sz="2400" dirty="0" smtClean="0"/>
            </a:br>
            <a:r>
              <a:rPr lang="en-US" sz="2400" dirty="0" smtClean="0"/>
              <a:t>	</a:t>
            </a:r>
            <a:r>
              <a:rPr lang="en-US" sz="2400" dirty="0"/>
              <a:t>1GB </a:t>
            </a:r>
            <a:r>
              <a:rPr lang="en-US" sz="2400" dirty="0" smtClean="0"/>
              <a:t>500MHz SDRAM, 64GB HDD, 100Mbps Ethernet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28650" y="1321357"/>
            <a:ext cx="4487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</a:rPr>
              <a:t>Operation </a:t>
            </a:r>
            <a:r>
              <a:rPr lang="en-US" sz="2800" dirty="0">
                <a:solidFill>
                  <a:schemeClr val="accent5"/>
                </a:solidFill>
              </a:rPr>
              <a:t>test environments</a:t>
            </a:r>
          </a:p>
        </p:txBody>
      </p:sp>
    </p:spTree>
    <p:extLst>
      <p:ext uri="{BB962C8B-B14F-4D97-AF65-F5344CB8AC3E}">
        <p14:creationId xmlns:p14="http://schemas.microsoft.com/office/powerpoint/2010/main" val="8441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 smtClean="0"/>
              <a:t>[Single node] 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362756" y="6532698"/>
            <a:ext cx="6418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‘14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 2.8,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GHz Intel Core i5, 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de-DE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GB 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1600 MHz DDR3,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500GB SSD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users profiles </a:t>
            </a:r>
            <a:r>
              <a:rPr lang="en-US" sz="2000" dirty="0" smtClean="0">
                <a:solidFill>
                  <a:schemeClr val="accent5"/>
                </a:solidFill>
              </a:rPr>
              <a:t>(1GB)</a:t>
            </a:r>
            <a:endParaRPr lang="en-US" sz="2000" dirty="0">
              <a:solidFill>
                <a:schemeClr val="accent5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845368615"/>
              </p:ext>
            </p:extLst>
          </p:nvPr>
        </p:nvGraphicFramePr>
        <p:xfrm>
          <a:off x="446314" y="1837111"/>
          <a:ext cx="4125686" cy="3529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400710" y="1712777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58503753"/>
              </p:ext>
            </p:extLst>
          </p:nvPr>
        </p:nvGraphicFramePr>
        <p:xfrm>
          <a:off x="4572000" y="1837111"/>
          <a:ext cx="4178632" cy="3529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tangle 2"/>
          <p:cNvSpPr/>
          <p:nvPr/>
        </p:nvSpPr>
        <p:spPr>
          <a:xfrm>
            <a:off x="5199421" y="5358920"/>
            <a:ext cx="34982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 Distributed </a:t>
            </a:r>
            <a:r>
              <a:rPr 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grep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(no Reducer)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3549" y="5364597"/>
            <a:ext cx="38844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 Standard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deviation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of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users’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age ]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430341" y="4905513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12657" y="1710600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60775" y="4905513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427041" y="6238806"/>
            <a:ext cx="6127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648562" y="6235086"/>
            <a:ext cx="61275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823759" y="6235086"/>
            <a:ext cx="61275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30143" y="6035031"/>
            <a:ext cx="1359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</a:t>
            </a:r>
            <a:r>
              <a:rPr lang="en-US" sz="2000" dirty="0" smtClean="0"/>
              <a:t>tandalone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3419940" y="5931067"/>
            <a:ext cx="21695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Pseudo-distributed</a:t>
            </a:r>
          </a:p>
          <a:p>
            <a:pPr algn="ctr"/>
            <a:r>
              <a:rPr lang="en-US" dirty="0" smtClean="0"/>
              <a:t>(2Mapper 2Reducer)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581065" y="5931067"/>
            <a:ext cx="21695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Pseudo-distributed</a:t>
            </a:r>
          </a:p>
          <a:p>
            <a:pPr algn="ctr"/>
            <a:r>
              <a:rPr lang="en-US" dirty="0" smtClean="0"/>
              <a:t>(4Mapper </a:t>
            </a:r>
            <a:r>
              <a:rPr lang="en-US" dirty="0"/>
              <a:t>4</a:t>
            </a:r>
            <a:r>
              <a:rPr lang="en-US" dirty="0" smtClean="0"/>
              <a:t>Reducer)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5458103" y="5149551"/>
            <a:ext cx="30572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                      </a:t>
            </a:r>
            <a:r>
              <a:rPr lang="en-US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en-US" sz="4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/>
              <a:t>[Single node]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80187" y="6528864"/>
            <a:ext cx="6372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‘12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Air 1.4, GHz Intel Core i5, 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4GB 1600 MHz DDR3,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256GB SSD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Comments </a:t>
            </a:r>
            <a:r>
              <a:rPr lang="en-US" sz="2000" dirty="0" smtClean="0">
                <a:solidFill>
                  <a:schemeClr val="accent5"/>
                </a:solidFill>
              </a:rPr>
              <a:t>(8.5GB)</a:t>
            </a:r>
            <a:endParaRPr lang="en-US" sz="2000" dirty="0">
              <a:solidFill>
                <a:schemeClr val="accent5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531014228"/>
              </p:ext>
            </p:extLst>
          </p:nvPr>
        </p:nvGraphicFramePr>
        <p:xfrm>
          <a:off x="413657" y="1537252"/>
          <a:ext cx="4158343" cy="3698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1205228" y="5187375"/>
            <a:ext cx="25694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deviation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of </a:t>
            </a:r>
          </a:p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comment’s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length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76631" y="5182109"/>
            <a:ext cx="18026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5800725" algn="l"/>
              </a:tabLst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Count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 </a:t>
            </a:r>
            <a:endParaRPr lang="ko-KR" altLang="en-US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tabLst>
                <a:tab pos="5800725" algn="l"/>
              </a:tabLst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Max value 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27041" y="6238806"/>
            <a:ext cx="6127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48562" y="6235086"/>
            <a:ext cx="61275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823759" y="6235086"/>
            <a:ext cx="61275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30143" y="6035031"/>
            <a:ext cx="1359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</a:t>
            </a:r>
            <a:r>
              <a:rPr lang="en-US" sz="2000" dirty="0" smtClean="0"/>
              <a:t>tandalone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419940" y="5931067"/>
            <a:ext cx="21695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Pseudo-distributed</a:t>
            </a:r>
          </a:p>
          <a:p>
            <a:pPr algn="ctr"/>
            <a:r>
              <a:rPr lang="en-US" dirty="0" smtClean="0"/>
              <a:t>(2Mapper 2Reducer)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81065" y="5931067"/>
            <a:ext cx="21695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Pseudo-distributed</a:t>
            </a:r>
          </a:p>
          <a:p>
            <a:pPr algn="ctr"/>
            <a:r>
              <a:rPr lang="en-US" dirty="0" smtClean="0"/>
              <a:t>(4Mapper </a:t>
            </a:r>
            <a:r>
              <a:rPr lang="en-US" dirty="0"/>
              <a:t>4</a:t>
            </a:r>
            <a:r>
              <a:rPr lang="en-US" dirty="0" smtClean="0"/>
              <a:t>Reducer)</a:t>
            </a:r>
            <a:endParaRPr lang="en-US" dirty="0"/>
          </a:p>
        </p:txBody>
      </p:sp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559188922"/>
              </p:ext>
            </p:extLst>
          </p:nvPr>
        </p:nvGraphicFramePr>
        <p:xfrm>
          <a:off x="4566220" y="1983528"/>
          <a:ext cx="4197797" cy="3276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ctangle 6"/>
          <p:cNvSpPr/>
          <p:nvPr/>
        </p:nvSpPr>
        <p:spPr>
          <a:xfrm>
            <a:off x="935608" y="5141208"/>
            <a:ext cx="30572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                      </a:t>
            </a:r>
            <a:r>
              <a:rPr lang="en-US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en-US" sz="4000" dirty="0"/>
          </a:p>
        </p:txBody>
      </p:sp>
      <p:sp>
        <p:nvSpPr>
          <p:cNvPr id="22" name="Rectangle 21"/>
          <p:cNvSpPr/>
          <p:nvPr/>
        </p:nvSpPr>
        <p:spPr>
          <a:xfrm>
            <a:off x="8430341" y="4827810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60775" y="4827810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0710" y="1712777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12657" y="1710600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 smtClean="0"/>
              <a:t>[Fully-distributed]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28650" y="1280551"/>
            <a:ext cx="910801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/>
              <a:t>Input: </a:t>
            </a:r>
            <a:r>
              <a:rPr lang="en-US" sz="2300" dirty="0" err="1"/>
              <a:t>StackOverflow’s</a:t>
            </a:r>
            <a:r>
              <a:rPr lang="en-US" sz="2300" dirty="0"/>
              <a:t> users profiles </a:t>
            </a:r>
            <a:r>
              <a:rPr lang="en-US" sz="2000" dirty="0">
                <a:solidFill>
                  <a:schemeClr val="accent5"/>
                </a:solidFill>
              </a:rPr>
              <a:t>(</a:t>
            </a:r>
            <a:r>
              <a:rPr lang="en-US" sz="2000" dirty="0" smtClean="0">
                <a:solidFill>
                  <a:schemeClr val="accent5"/>
                </a:solidFill>
              </a:rPr>
              <a:t>1GB)</a:t>
            </a:r>
            <a:endParaRPr lang="en-US" sz="2300" spc="-150" dirty="0" smtClean="0"/>
          </a:p>
        </p:txBody>
      </p:sp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530502962"/>
              </p:ext>
            </p:extLst>
          </p:nvPr>
        </p:nvGraphicFramePr>
        <p:xfrm>
          <a:off x="465951" y="2072442"/>
          <a:ext cx="4106049" cy="4026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901924" y="6273225"/>
            <a:ext cx="734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714875" algn="l"/>
              </a:tabLst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Raspberry Pi 2 Model B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(3 nodes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quad-core ARM Cortex-A7 CPU (1Ghz Overclock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1GB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500MHz SDRAM, 64GB HDD, 100Mbps Ethernet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123568"/>
              </p:ext>
            </p:extLst>
          </p:nvPr>
        </p:nvGraphicFramePr>
        <p:xfrm>
          <a:off x="1742662" y="7457083"/>
          <a:ext cx="5658676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828"/>
                <a:gridCol w="1187962"/>
                <a:gridCol w="1187962"/>
                <a:gridCol w="1187962"/>
                <a:gridCol w="118796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800MHz</a:t>
                      </a:r>
                    </a:p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(6M6R)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32MB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64MB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128MB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256MB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1st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8m28s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8m32s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10m0s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12m46s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2nd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8m35s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8m44s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9m58s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12m14s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3rd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8m33s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8m59s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10m13s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13m38s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Avg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8m32s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8m45s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10m4s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12m53s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7755043" y="7141274"/>
            <a:ext cx="2533319" cy="3713552"/>
            <a:chOff x="7755043" y="6944053"/>
            <a:chExt cx="2533319" cy="371355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634" y="6944053"/>
              <a:ext cx="815285" cy="81528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635" y="8235761"/>
              <a:ext cx="815285" cy="81528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634" y="9527463"/>
              <a:ext cx="815285" cy="8152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6106" y="8403205"/>
              <a:ext cx="529244" cy="480391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249230" y="7704866"/>
              <a:ext cx="978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[master</a:t>
              </a:r>
              <a:r>
                <a:rPr lang="en-US" altLang="ko-KR" dirty="0" smtClean="0"/>
                <a:t>]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188189" y="8996571"/>
              <a:ext cx="110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smtClean="0"/>
                <a:t>worker1]</a:t>
              </a:r>
              <a:endParaRPr lang="en-US" dirty="0" smtClean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88189" y="10288273"/>
              <a:ext cx="110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smtClean="0"/>
                <a:t>worker2]</a:t>
              </a:r>
              <a:endParaRPr lang="en-US" dirty="0" smtClean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8515350" y="7351696"/>
              <a:ext cx="815284" cy="129170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8515350" y="8643401"/>
              <a:ext cx="815285" cy="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8515350" y="8643401"/>
              <a:ext cx="815284" cy="129170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755043" y="9573516"/>
              <a:ext cx="1065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100Mbps</a:t>
              </a:r>
            </a:p>
            <a:p>
              <a:pPr algn="ctr"/>
              <a:r>
                <a:rPr lang="en-US" dirty="0"/>
                <a:t>E</a:t>
              </a:r>
              <a:r>
                <a:rPr lang="en-US" dirty="0" smtClean="0"/>
                <a:t>thernet</a:t>
              </a:r>
              <a:endParaRPr lang="en-US" dirty="0"/>
            </a:p>
          </p:txBody>
        </p:sp>
        <p:cxnSp>
          <p:nvCxnSpPr>
            <p:cNvPr id="37" name="Curved Connector 36"/>
            <p:cNvCxnSpPr/>
            <p:nvPr/>
          </p:nvCxnSpPr>
          <p:spPr>
            <a:xfrm rot="5400000" flipH="1" flipV="1">
              <a:off x="8349353" y="9147020"/>
              <a:ext cx="357405" cy="33124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Chart 33"/>
          <p:cNvGraphicFramePr/>
          <p:nvPr>
            <p:extLst>
              <p:ext uri="{D42A27DB-BD31-4B8C-83A1-F6EECF244321}">
                <p14:modId xmlns:p14="http://schemas.microsoft.com/office/powerpoint/2010/main" val="1764973904"/>
              </p:ext>
            </p:extLst>
          </p:nvPr>
        </p:nvGraphicFramePr>
        <p:xfrm>
          <a:off x="4572000" y="2072442"/>
          <a:ext cx="4121678" cy="4026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8" name="Rectangle 37"/>
          <p:cNvSpPr/>
          <p:nvPr/>
        </p:nvSpPr>
        <p:spPr>
          <a:xfrm>
            <a:off x="5078060" y="5328703"/>
            <a:ext cx="34982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 Distributed </a:t>
            </a:r>
            <a:r>
              <a:rPr 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grep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(no Reducer)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1597" y="5317381"/>
            <a:ext cx="44947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 average 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users’ age based on </a:t>
            </a:r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countries ]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803080" y="6044010"/>
            <a:ext cx="6127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506182" y="5840235"/>
            <a:ext cx="12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6 Mapper</a:t>
            </a:r>
            <a:endParaRPr lang="en-US" sz="2000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4976185" y="6044010"/>
            <a:ext cx="61275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679287" y="5840235"/>
            <a:ext cx="1332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12 Mapper</a:t>
            </a:r>
            <a:endParaRPr lang="en-US" sz="2000" dirty="0"/>
          </a:p>
        </p:txBody>
      </p:sp>
      <p:sp>
        <p:nvSpPr>
          <p:cNvPr id="46" name="Rectangle 45"/>
          <p:cNvSpPr/>
          <p:nvPr/>
        </p:nvSpPr>
        <p:spPr>
          <a:xfrm>
            <a:off x="8471906" y="4924794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260775" y="4924794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9145" y="1962158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471092" y="1959981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13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5"/>
                </a:solidFill>
              </a:rPr>
              <a:t>io.sort.mb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smtClean="0"/>
              <a:t>variation </a:t>
            </a:r>
            <a:r>
              <a:rPr lang="en-US" sz="3600" dirty="0" smtClean="0"/>
              <a:t>[Single node]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03" y="6367052"/>
            <a:ext cx="716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‘12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Air 1.4, GHz Intel Core i5,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4GB 1600 MHz DDR3,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256GB SSD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Comments </a:t>
            </a:r>
            <a:r>
              <a:rPr lang="en-US" sz="2000" dirty="0" smtClean="0">
                <a:solidFill>
                  <a:schemeClr val="accent5"/>
                </a:solidFill>
              </a:rPr>
              <a:t>(8.5GB</a:t>
            </a:r>
            <a:r>
              <a:rPr lang="en-US" sz="2000" dirty="0">
                <a:solidFill>
                  <a:schemeClr val="accent5"/>
                </a:solidFill>
              </a:rPr>
              <a:t>)</a:t>
            </a:r>
          </a:p>
          <a:p>
            <a:r>
              <a:rPr lang="en-US" sz="2300" dirty="0"/>
              <a:t>Test program: </a:t>
            </a:r>
            <a:r>
              <a:rPr lang="en-US" sz="2300" dirty="0" smtClean="0"/>
              <a:t>Standard deviation of comment’s text length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490143335"/>
              </p:ext>
            </p:extLst>
          </p:nvPr>
        </p:nvGraphicFramePr>
        <p:xfrm>
          <a:off x="419100" y="2235200"/>
          <a:ext cx="8331533" cy="4033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/>
          <p:cNvSpPr/>
          <p:nvPr/>
        </p:nvSpPr>
        <p:spPr>
          <a:xfrm>
            <a:off x="8158521" y="5312721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9145" y="1962158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85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99" y="3429000"/>
            <a:ext cx="9169400" cy="3429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43" y="1690689"/>
            <a:ext cx="7886700" cy="130110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i="1" dirty="0" smtClean="0"/>
              <a:t>I am working </a:t>
            </a:r>
            <a:r>
              <a:rPr lang="en-US" sz="2400" i="1" dirty="0"/>
              <a:t>well with small datasets like 200-500MB. </a:t>
            </a:r>
            <a:br>
              <a:rPr lang="en-US" sz="2400" i="1" dirty="0"/>
            </a:br>
            <a:r>
              <a:rPr lang="en-US" sz="2400" i="1" dirty="0" smtClean="0"/>
              <a:t>But </a:t>
            </a:r>
            <a:r>
              <a:rPr lang="en-US" sz="2400" i="1" dirty="0"/>
              <a:t>for datasets above </a:t>
            </a:r>
            <a:r>
              <a:rPr lang="en-US" sz="2400" i="1" dirty="0" smtClean="0"/>
              <a:t>1GB, </a:t>
            </a:r>
            <a:r>
              <a:rPr lang="en-US" sz="2400" i="1" dirty="0">
                <a:solidFill>
                  <a:schemeClr val="accent5"/>
                </a:solidFill>
              </a:rPr>
              <a:t>I am getting an error </a:t>
            </a:r>
            <a:r>
              <a:rPr lang="en-US" sz="2400" i="1" dirty="0"/>
              <a:t>like this:</a:t>
            </a:r>
            <a:endParaRPr lang="en-US" sz="2400" i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696628" y="4024400"/>
            <a:ext cx="3443572" cy="348601"/>
          </a:xfrm>
          <a:prstGeom prst="rect">
            <a:avLst/>
          </a:prstGeom>
          <a:noFill/>
          <a:ln w="76200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2622" y="3071897"/>
            <a:ext cx="85413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http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stackoverflow.com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/questions/23042829/getting-java-heap-space-error-while-running-a-mapreduce-code-for-large-dataset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2. Large </a:t>
            </a:r>
            <a:r>
              <a:rPr lang="en-US" dirty="0"/>
              <a:t>Intermediate </a:t>
            </a:r>
            <a:r>
              <a:rPr lang="en-US" dirty="0" smtClean="0"/>
              <a:t>Results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1045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/>
          <p:cNvCxnSpPr/>
          <p:nvPr/>
        </p:nvCxnSpPr>
        <p:spPr>
          <a:xfrm>
            <a:off x="5323983" y="3429000"/>
            <a:ext cx="1110859" cy="0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r>
              <a:rPr lang="ko-KR" alt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Investigation</a:t>
            </a:r>
            <a:endParaRPr lang="en-US" dirty="0"/>
          </a:p>
        </p:txBody>
      </p:sp>
      <p:cxnSp>
        <p:nvCxnSpPr>
          <p:cNvPr id="5" name="Straight Arrow Connector 4"/>
          <p:cNvCxnSpPr>
            <a:stCxn id="13" idx="3"/>
            <a:endCxn id="17" idx="2"/>
          </p:cNvCxnSpPr>
          <p:nvPr/>
        </p:nvCxnSpPr>
        <p:spPr>
          <a:xfrm>
            <a:off x="2709158" y="3428999"/>
            <a:ext cx="1110859" cy="0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830652" y="5343182"/>
            <a:ext cx="2813785" cy="15289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JAVA HEAP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dirty="0" smtClean="0">
                <a:solidFill>
                  <a:sysClr val="windowText" lastClr="000000"/>
                </a:solidFill>
              </a:rPr>
              <a:t>SPACE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5365" y="5668646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Splited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Input files</a:t>
            </a:r>
            <a:endParaRPr lang="en-US" sz="2000" b="1" dirty="0"/>
          </a:p>
        </p:txBody>
      </p:sp>
      <p:cxnSp>
        <p:nvCxnSpPr>
          <p:cNvPr id="8" name="Curved Connector 7"/>
          <p:cNvCxnSpPr/>
          <p:nvPr/>
        </p:nvCxnSpPr>
        <p:spPr>
          <a:xfrm rot="5400000" flipH="1" flipV="1">
            <a:off x="1361372" y="4862884"/>
            <a:ext cx="761504" cy="66253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426947" y="2290704"/>
            <a:ext cx="1282212" cy="2276591"/>
            <a:chOff x="3930893" y="2105958"/>
            <a:chExt cx="1282212" cy="2842845"/>
          </a:xfrm>
        </p:grpSpPr>
        <p:sp>
          <p:nvSpPr>
            <p:cNvPr id="11" name="Rectangle 10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3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30893" y="4380234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5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820017" y="2691570"/>
            <a:ext cx="1503966" cy="1474857"/>
            <a:chOff x="2372810" y="2963119"/>
            <a:chExt cx="1794076" cy="175935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61073" y="3286684"/>
              <a:ext cx="1409043" cy="1151292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2372810" y="2963119"/>
              <a:ext cx="1794076" cy="175935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34842" y="2290704"/>
            <a:ext cx="1282211" cy="4077492"/>
            <a:chOff x="3930893" y="2105958"/>
            <a:chExt cx="1282212" cy="2842845"/>
          </a:xfrm>
        </p:grpSpPr>
        <p:sp>
          <p:nvSpPr>
            <p:cNvPr id="20" name="Rectangle 19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[K, V]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30893" y="4380234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607469" y="2143432"/>
            <a:ext cx="1968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Mapper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3160739" y="4558419"/>
            <a:ext cx="1833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/>
              <a:t>Intermediate</a:t>
            </a:r>
          </a:p>
          <a:p>
            <a:pPr algn="r"/>
            <a:r>
              <a:rPr lang="en-US" sz="2000" b="1" dirty="0" smtClean="0"/>
              <a:t>Key/value pairs</a:t>
            </a:r>
            <a:endParaRPr lang="en-US" sz="2000" b="1" dirty="0"/>
          </a:p>
        </p:txBody>
      </p:sp>
      <p:cxnSp>
        <p:nvCxnSpPr>
          <p:cNvPr id="37" name="Curved Connector 36"/>
          <p:cNvCxnSpPr/>
          <p:nvPr/>
        </p:nvCxnSpPr>
        <p:spPr>
          <a:xfrm flipV="1">
            <a:off x="5116107" y="4232955"/>
            <a:ext cx="1036629" cy="6461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75365" y="2290704"/>
            <a:ext cx="0" cy="23136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168634" y="2290704"/>
            <a:ext cx="0" cy="4085828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15488" y="3060130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/>
              <a:t>1.3</a:t>
            </a:r>
            <a:endParaRPr lang="ko-KR" altLang="en-US" sz="2400" b="1" dirty="0" smtClean="0"/>
          </a:p>
          <a:p>
            <a:pPr algn="r"/>
            <a:r>
              <a:rPr lang="en-US" sz="2400" b="1" dirty="0" smtClean="0"/>
              <a:t>GB</a:t>
            </a:r>
            <a:endParaRPr lang="en-US" sz="24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8270984" y="3826393"/>
            <a:ext cx="6463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4.8</a:t>
            </a:r>
            <a:endParaRPr lang="ko-KR" altLang="en-US" sz="2800" b="1" dirty="0" smtClean="0"/>
          </a:p>
          <a:p>
            <a:r>
              <a:rPr lang="en-US" sz="2800" b="1" dirty="0" smtClean="0"/>
              <a:t>GB</a:t>
            </a:r>
            <a:endParaRPr lang="en-US" sz="2800" b="1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5975279" y="5552697"/>
            <a:ext cx="7981" cy="823835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06661" y="5562227"/>
            <a:ext cx="109154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/>
              <a:t>almost</a:t>
            </a:r>
            <a:endParaRPr lang="ko-KR" altLang="en-US" sz="2400" b="1" dirty="0" smtClean="0"/>
          </a:p>
          <a:p>
            <a:pPr algn="r"/>
            <a:r>
              <a:rPr lang="en-US" altLang="ko-KR" sz="2600" b="1" dirty="0" smtClean="0"/>
              <a:t>1</a:t>
            </a:r>
            <a:r>
              <a:rPr lang="ko-KR" altLang="en-US" sz="2600" b="1" dirty="0" smtClean="0"/>
              <a:t> </a:t>
            </a:r>
            <a:r>
              <a:rPr lang="en-US" sz="2600" b="1" dirty="0" smtClean="0"/>
              <a:t>GB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12401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/>
      <p:bldP spid="48" grpId="0"/>
      <p:bldP spid="48" grpId="1"/>
      <p:bldP spid="49" grpId="0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/>
          <p:cNvCxnSpPr>
            <a:stCxn id="17" idx="6"/>
          </p:cNvCxnSpPr>
          <p:nvPr/>
        </p:nvCxnSpPr>
        <p:spPr>
          <a:xfrm>
            <a:off x="5323983" y="3428999"/>
            <a:ext cx="1110859" cy="1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ko-KR" alt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Investigation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830652" y="5343182"/>
            <a:ext cx="2813785" cy="15289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ysClr val="windowText" lastClr="000000"/>
                </a:solidFill>
              </a:rPr>
              <a:t>JAVA HEAP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smtClean="0">
                <a:solidFill>
                  <a:sysClr val="windowText" lastClr="000000"/>
                </a:solidFill>
              </a:rPr>
              <a:t>SPACE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20017" y="2691570"/>
            <a:ext cx="1503966" cy="1474857"/>
            <a:chOff x="3820017" y="2691570"/>
            <a:chExt cx="1503966" cy="147485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0210" y="2934806"/>
              <a:ext cx="1062018" cy="988385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3820017" y="2691570"/>
              <a:ext cx="1503966" cy="1474857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34842" y="2290704"/>
            <a:ext cx="1282211" cy="4077492"/>
            <a:chOff x="3930893" y="2105958"/>
            <a:chExt cx="1282212" cy="2842845"/>
          </a:xfrm>
        </p:grpSpPr>
        <p:sp>
          <p:nvSpPr>
            <p:cNvPr id="20" name="Rectangle 19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[K, V]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30893" y="4380234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1016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566617" y="2150454"/>
            <a:ext cx="200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Reducer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3160739" y="4558419"/>
            <a:ext cx="1833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/>
              <a:t>Intermediate</a:t>
            </a:r>
          </a:p>
          <a:p>
            <a:pPr algn="r"/>
            <a:r>
              <a:rPr lang="en-US" sz="2000" b="1" dirty="0" smtClean="0"/>
              <a:t>Key/value pairs</a:t>
            </a:r>
            <a:endParaRPr lang="en-US" sz="2000" b="1" dirty="0"/>
          </a:p>
        </p:txBody>
      </p:sp>
      <p:cxnSp>
        <p:nvCxnSpPr>
          <p:cNvPr id="37" name="Curved Connector 36"/>
          <p:cNvCxnSpPr/>
          <p:nvPr/>
        </p:nvCxnSpPr>
        <p:spPr>
          <a:xfrm flipV="1">
            <a:off x="5116107" y="4232955"/>
            <a:ext cx="1036629" cy="6461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168634" y="2290704"/>
            <a:ext cx="0" cy="4085828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270984" y="3826393"/>
            <a:ext cx="6463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4.8</a:t>
            </a:r>
            <a:endParaRPr lang="ko-KR" altLang="en-US" sz="2800" b="1" dirty="0" smtClean="0"/>
          </a:p>
          <a:p>
            <a:r>
              <a:rPr lang="en-US" sz="2800" b="1" dirty="0" smtClean="0"/>
              <a:t>GB</a:t>
            </a:r>
            <a:endParaRPr lang="en-US" sz="2800" b="1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5975279" y="5552697"/>
            <a:ext cx="7981" cy="823835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06661" y="5562227"/>
            <a:ext cx="109154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/>
              <a:t>almost</a:t>
            </a:r>
            <a:endParaRPr lang="ko-KR" altLang="en-US" sz="2400" b="1" dirty="0" smtClean="0"/>
          </a:p>
          <a:p>
            <a:pPr algn="r"/>
            <a:r>
              <a:rPr lang="en-US" altLang="ko-KR" sz="2600" b="1" dirty="0" smtClean="0"/>
              <a:t>1</a:t>
            </a:r>
            <a:r>
              <a:rPr lang="ko-KR" altLang="en-US" sz="2600" b="1" dirty="0" smtClean="0"/>
              <a:t> </a:t>
            </a:r>
            <a:r>
              <a:rPr lang="en-US" sz="2600" b="1" dirty="0" smtClean="0"/>
              <a:t>GB</a:t>
            </a:r>
            <a:endParaRPr lang="en-US" sz="2600" b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661824" y="2852454"/>
            <a:ext cx="2021305" cy="1884745"/>
            <a:chOff x="661824" y="2852454"/>
            <a:chExt cx="2021305" cy="1884745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661824" y="2852454"/>
              <a:ext cx="2021305" cy="1884745"/>
            </a:xfrm>
            <a:prstGeom prst="wedgeRoundRectCallout">
              <a:avLst>
                <a:gd name="adj1" fmla="val 86905"/>
                <a:gd name="adj2" fmla="val -21126"/>
                <a:gd name="adj3" fmla="val 16667"/>
              </a:avLst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2914" y="3102328"/>
              <a:ext cx="174425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I just have </a:t>
              </a:r>
            </a:p>
            <a:p>
              <a:pPr algn="ctr"/>
              <a:r>
                <a:rPr lang="en-US" sz="2800" dirty="0" smtClean="0">
                  <a:solidFill>
                    <a:schemeClr val="accent5"/>
                  </a:solidFill>
                </a:rPr>
                <a:t>1GB</a:t>
              </a:r>
              <a:r>
                <a:rPr lang="en-US" sz="2800" dirty="0">
                  <a:solidFill>
                    <a:schemeClr val="accent5"/>
                  </a:solidFill>
                </a:rPr>
                <a:t> </a:t>
              </a:r>
              <a:r>
                <a:rPr lang="en-US" sz="2800" dirty="0" smtClean="0"/>
                <a:t>Heap </a:t>
              </a:r>
            </a:p>
            <a:p>
              <a:pPr algn="ctr"/>
              <a:r>
                <a:rPr lang="en-US" sz="2800" dirty="0" smtClean="0"/>
                <a:t>Space</a:t>
              </a:r>
              <a:r>
                <a:rPr lang="en-US" altLang="ko-KR" sz="2800" dirty="0" smtClean="0"/>
                <a:t>!</a:t>
              </a:r>
              <a:endParaRPr lang="en-US" sz="28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24757" y="3105541"/>
            <a:ext cx="2393069" cy="815498"/>
            <a:chOff x="5323983" y="3102328"/>
            <a:chExt cx="2393069" cy="815498"/>
          </a:xfrm>
        </p:grpSpPr>
        <p:sp>
          <p:nvSpPr>
            <p:cNvPr id="41" name="Rectangle 40"/>
            <p:cNvSpPr/>
            <p:nvPr/>
          </p:nvSpPr>
          <p:spPr>
            <a:xfrm>
              <a:off x="6434842" y="3102328"/>
              <a:ext cx="1282210" cy="815498"/>
            </a:xfrm>
            <a:prstGeom prst="rect">
              <a:avLst/>
            </a:prstGeom>
            <a:noFill/>
            <a:ln w="1047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5323983" y="3425125"/>
              <a:ext cx="1127368" cy="3874"/>
            </a:xfrm>
            <a:prstGeom prst="straightConnector1">
              <a:avLst/>
            </a:prstGeom>
            <a:ln w="1047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4709070" y="5562227"/>
            <a:ext cx="1091546" cy="892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FF0000"/>
                </a:solidFill>
              </a:rPr>
              <a:t>almost</a:t>
            </a:r>
            <a:endParaRPr lang="ko-KR" altLang="en-US" sz="2400" b="1" dirty="0" smtClean="0">
              <a:solidFill>
                <a:srgbClr val="FF0000"/>
              </a:solidFill>
            </a:endParaRPr>
          </a:p>
          <a:p>
            <a:pPr algn="r"/>
            <a:r>
              <a:rPr lang="en-US" altLang="ko-KR" sz="26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2600" b="1" dirty="0" smtClean="0">
                <a:solidFill>
                  <a:srgbClr val="FF0000"/>
                </a:solidFill>
              </a:rPr>
              <a:t> </a:t>
            </a:r>
            <a:r>
              <a:rPr lang="en-US" sz="2600" b="1" dirty="0" smtClean="0">
                <a:solidFill>
                  <a:srgbClr val="FF0000"/>
                </a:solidFill>
              </a:rPr>
              <a:t>GB</a:t>
            </a:r>
            <a:endParaRPr lang="en-US" sz="2600" b="1" dirty="0">
              <a:solidFill>
                <a:srgbClr val="FF0000"/>
              </a:solidFill>
            </a:endParaRPr>
          </a:p>
        </p:txBody>
      </p:sp>
      <p:cxnSp>
        <p:nvCxnSpPr>
          <p:cNvPr id="46" name="Curved Connector 45"/>
          <p:cNvCxnSpPr/>
          <p:nvPr/>
        </p:nvCxnSpPr>
        <p:spPr>
          <a:xfrm rot="16200000" flipH="1">
            <a:off x="1560534" y="5022000"/>
            <a:ext cx="754014" cy="61085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04951" y="5759091"/>
            <a:ext cx="3132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Java heap </a:t>
            </a:r>
            <a:r>
              <a:rPr lang="en-US" sz="2000" b="1" dirty="0">
                <a:solidFill>
                  <a:srgbClr val="0070C0"/>
                </a:solidFill>
              </a:rPr>
              <a:t>can’t contain </a:t>
            </a:r>
            <a:endParaRPr lang="en-US" sz="2000" b="1" dirty="0" smtClean="0">
              <a:solidFill>
                <a:srgbClr val="0070C0"/>
              </a:solidFill>
            </a:endParaRPr>
          </a:p>
          <a:p>
            <a:r>
              <a:rPr lang="en-US" sz="2000" b="1" dirty="0" smtClean="0">
                <a:solidFill>
                  <a:srgbClr val="0070C0"/>
                </a:solidFill>
              </a:rPr>
              <a:t>Intermediate data structure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8686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3" grpId="0" animBg="1"/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629" y="259897"/>
            <a:ext cx="9720943" cy="6262005"/>
          </a:xfrm>
        </p:spPr>
      </p:pic>
      <p:sp>
        <p:nvSpPr>
          <p:cNvPr id="5" name="Rectangle 4"/>
          <p:cNvSpPr/>
          <p:nvPr/>
        </p:nvSpPr>
        <p:spPr>
          <a:xfrm>
            <a:off x="152401" y="2734130"/>
            <a:ext cx="5301342" cy="4915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/>
          <p:cNvCxnSpPr/>
          <p:nvPr/>
        </p:nvCxnSpPr>
        <p:spPr>
          <a:xfrm rot="10800000" flipV="1">
            <a:off x="1691232" y="1171688"/>
            <a:ext cx="728831" cy="2833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20063" y="837545"/>
            <a:ext cx="6187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Configuration was:</a:t>
            </a:r>
          </a:p>
          <a:p>
            <a:r>
              <a:rPr lang="en-US" sz="2000" b="1" dirty="0" smtClean="0">
                <a:solidFill>
                  <a:schemeClr val="accent5"/>
                </a:solidFill>
              </a:rPr>
              <a:t>1.3GB</a:t>
            </a:r>
            <a:r>
              <a:rPr lang="en-US" sz="2000" b="1" dirty="0" smtClean="0"/>
              <a:t> Input, </a:t>
            </a:r>
            <a:r>
              <a:rPr lang="en-US" sz="2000" b="1" dirty="0" smtClean="0">
                <a:solidFill>
                  <a:schemeClr val="accent5"/>
                </a:solidFill>
              </a:rPr>
              <a:t>256MB </a:t>
            </a:r>
            <a:r>
              <a:rPr lang="en-US" sz="2000" b="1" dirty="0" smtClean="0"/>
              <a:t>Split size, </a:t>
            </a:r>
            <a:r>
              <a:rPr lang="en-US" sz="2000" b="1" dirty="0" smtClean="0">
                <a:solidFill>
                  <a:schemeClr val="accent5"/>
                </a:solidFill>
              </a:rPr>
              <a:t>1024MB </a:t>
            </a:r>
            <a:r>
              <a:rPr lang="en-US" sz="2000" b="1" dirty="0" smtClean="0"/>
              <a:t>Java Heap Space </a:t>
            </a:r>
            <a:endParaRPr lang="en-US" sz="2000" b="1" dirty="0"/>
          </a:p>
        </p:txBody>
      </p:sp>
      <p:cxnSp>
        <p:nvCxnSpPr>
          <p:cNvPr id="17" name="Curved Connector 16"/>
          <p:cNvCxnSpPr/>
          <p:nvPr/>
        </p:nvCxnSpPr>
        <p:spPr>
          <a:xfrm rot="10800000" flipV="1">
            <a:off x="5591415" y="2523186"/>
            <a:ext cx="413658" cy="30133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41570" y="2279587"/>
            <a:ext cx="2609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Error: Java heap space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Font typeface="Arial" charset="0"/>
              <a:buChar char="•"/>
            </a:pPr>
            <a:r>
              <a:rPr lang="en-US" dirty="0" smtClean="0"/>
              <a:t> Introduction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What is </a:t>
            </a:r>
            <a:r>
              <a:rPr lang="en-US" dirty="0" smtClean="0">
                <a:solidFill>
                  <a:schemeClr val="accent5"/>
                </a:solidFill>
              </a:rPr>
              <a:t>MapReduce?</a:t>
            </a:r>
            <a:endParaRPr lang="ko-KR" alt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How does MapReduce </a:t>
            </a:r>
            <a:r>
              <a:rPr lang="en-US" dirty="0" smtClean="0">
                <a:solidFill>
                  <a:schemeClr val="accent5"/>
                </a:solidFill>
              </a:rPr>
              <a:t>work?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Limitations </a:t>
            </a:r>
            <a:r>
              <a:rPr lang="en-US" dirty="0" smtClean="0"/>
              <a:t>of MapReduce</a:t>
            </a:r>
          </a:p>
          <a:p>
            <a:pPr>
              <a:buFont typeface="Arial" charset="0"/>
              <a:buChar char="•"/>
            </a:pPr>
            <a:r>
              <a:rPr lang="en-US" altLang="ko-KR" dirty="0" smtClean="0"/>
              <a:t> What is our </a:t>
            </a:r>
            <a:r>
              <a:rPr lang="en-US" altLang="ko-KR" dirty="0" smtClean="0">
                <a:solidFill>
                  <a:schemeClr val="accent5"/>
                </a:solidFill>
              </a:rPr>
              <a:t>goals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pPr>
              <a:buFont typeface="Arial" charset="0"/>
              <a:buChar char="•"/>
            </a:pPr>
            <a:r>
              <a:rPr lang="ko-KR" altLang="en-US" dirty="0"/>
              <a:t> </a:t>
            </a:r>
            <a:r>
              <a:rPr lang="en-US" dirty="0" smtClean="0"/>
              <a:t>Operation test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of </a:t>
            </a:r>
            <a:r>
              <a:rPr lang="en-US" dirty="0" smtClean="0">
                <a:solidFill>
                  <a:schemeClr val="accent5"/>
                </a:solidFill>
              </a:rPr>
              <a:t>Solutions</a:t>
            </a:r>
            <a:endParaRPr lang="en-US" sz="3600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the </a:t>
            </a:r>
            <a:r>
              <a:rPr lang="en-US" dirty="0" smtClean="0">
                <a:solidFill>
                  <a:schemeClr val="accent5"/>
                </a:solidFill>
              </a:rPr>
              <a:t>Configuration parameters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Alter the </a:t>
            </a:r>
            <a:r>
              <a:rPr lang="en-US" dirty="0" smtClean="0">
                <a:solidFill>
                  <a:schemeClr val="accent5"/>
                </a:solidFill>
              </a:rPr>
              <a:t>program’s algorithm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sz="3200" dirty="0" smtClean="0"/>
              <a:t>:</a:t>
            </a:r>
            <a:r>
              <a:rPr lang="en-US" sz="2400" dirty="0" smtClean="0"/>
              <a:t> Some alternative solution was suggested from the site</a:t>
            </a:r>
            <a:r>
              <a:rPr lang="en-US" sz="2400" dirty="0" smtClean="0">
                <a:solidFill>
                  <a:schemeClr val="accent5"/>
                </a:solidFill>
              </a:rPr>
              <a:t/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/>
              <a:t>    -&gt; </a:t>
            </a:r>
            <a:r>
              <a:rPr lang="en-US" sz="2400" b="1" dirty="0" smtClean="0">
                <a:solidFill>
                  <a:schemeClr val="accent5"/>
                </a:solidFill>
              </a:rPr>
              <a:t>Succeed</a:t>
            </a:r>
            <a:r>
              <a:rPr lang="en-US" sz="2400" dirty="0" smtClean="0"/>
              <a:t> with original version failed Configuration </a:t>
            </a:r>
            <a:r>
              <a:rPr lang="en-US" sz="2400" dirty="0" smtClean="0">
                <a:solidFill>
                  <a:schemeClr val="accent5"/>
                </a:solidFill>
              </a:rPr>
              <a:t/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/>
              <a:t>            ( 256MB Split size &amp; 1024MB Java heap size )</a:t>
            </a: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249685"/>
              </p:ext>
            </p:extLst>
          </p:nvPr>
        </p:nvGraphicFramePr>
        <p:xfrm>
          <a:off x="1013969" y="2538708"/>
          <a:ext cx="7116061" cy="1362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35"/>
                <a:gridCol w="1311966"/>
                <a:gridCol w="2252780"/>
                <a:gridCol w="2252780"/>
              </a:tblGrid>
              <a:tr h="5394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Java</a:t>
                      </a:r>
                      <a:r>
                        <a:rPr lang="en-US" sz="2100" b="1" baseline="0" dirty="0" smtClean="0">
                          <a:solidFill>
                            <a:schemeClr val="bg1"/>
                          </a:solidFill>
                        </a:rPr>
                        <a:t> Heap size</a:t>
                      </a:r>
                      <a:endParaRPr lang="en-US" sz="21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2157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solidFill>
                            <a:schemeClr val="bg1"/>
                          </a:solidFill>
                        </a:rPr>
                        <a:t>1024MB</a:t>
                      </a:r>
                      <a:endParaRPr 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21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solidFill>
                            <a:schemeClr val="bg1"/>
                          </a:solidFill>
                        </a:rPr>
                        <a:t>2048MB</a:t>
                      </a:r>
                      <a:endParaRPr 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2157"/>
                      </a:schemeClr>
                    </a:solidFill>
                  </a:tcPr>
                </a:tc>
              </a:tr>
              <a:tr h="350520">
                <a:tc rowSpan="2"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Split</a:t>
                      </a:r>
                      <a:r>
                        <a:rPr lang="en-US" sz="2100" b="1" baseline="0" dirty="0" smtClean="0">
                          <a:solidFill>
                            <a:schemeClr val="bg1"/>
                          </a:solidFill>
                        </a:rPr>
                        <a:t> s</a:t>
                      </a:r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ize</a:t>
                      </a:r>
                      <a:endParaRPr 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128 MB</a:t>
                      </a:r>
                      <a:endParaRPr 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accent5"/>
                          </a:solidFill>
                        </a:rPr>
                        <a:t>Succeed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accent5"/>
                          </a:solidFill>
                        </a:rPr>
                        <a:t>Succeed</a:t>
                      </a:r>
                      <a:endParaRPr lang="en-US" sz="21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0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256 MB</a:t>
                      </a:r>
                      <a:endParaRPr 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FF0000"/>
                          </a:solidFill>
                        </a:rPr>
                        <a:t>Failed</a:t>
                      </a:r>
                      <a:endParaRPr lang="en-US" sz="2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accent5"/>
                          </a:solidFill>
                        </a:rPr>
                        <a:t>Succeed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solidFill>
                  <a:schemeClr val="accent5"/>
                </a:solidFill>
              </a:rPr>
              <a:t>Conclusion</a:t>
            </a:r>
            <a:endParaRPr lang="en-US" sz="3600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 How </a:t>
            </a:r>
            <a:r>
              <a:rPr lang="en-US" sz="3200" dirty="0"/>
              <a:t>to s</a:t>
            </a:r>
            <a:r>
              <a:rPr lang="en-US" sz="3200" dirty="0" smtClean="0"/>
              <a:t>olve the </a:t>
            </a:r>
            <a:r>
              <a:rPr lang="en-US" sz="3200" dirty="0" smtClean="0">
                <a:solidFill>
                  <a:schemeClr val="accent5"/>
                </a:solidFill>
              </a:rPr>
              <a:t>poor performance</a:t>
            </a:r>
            <a:endParaRPr lang="en-US" sz="3200" dirty="0">
              <a:solidFill>
                <a:schemeClr val="accent5"/>
              </a:solidFill>
            </a:endParaRPr>
          </a:p>
          <a:p>
            <a:pPr marL="457200" lvl="1" indent="0">
              <a:buNone/>
            </a:pPr>
            <a:r>
              <a:rPr lang="en-US" sz="2800" dirty="0" smtClean="0"/>
              <a:t>1. Adjust ‘</a:t>
            </a:r>
            <a:r>
              <a:rPr lang="en-US" sz="2800" dirty="0" smtClean="0">
                <a:solidFill>
                  <a:schemeClr val="accent5"/>
                </a:solidFill>
              </a:rPr>
              <a:t>split size</a:t>
            </a:r>
            <a:r>
              <a:rPr lang="en-US" sz="2800" dirty="0" smtClean="0"/>
              <a:t>’</a:t>
            </a:r>
            <a:br>
              <a:rPr lang="en-US" sz="2800" dirty="0" smtClean="0"/>
            </a:br>
            <a:r>
              <a:rPr lang="en-US" sz="2800" dirty="0"/>
              <a:t> </a:t>
            </a:r>
            <a:r>
              <a:rPr lang="en-US" sz="2800" dirty="0" smtClean="0"/>
              <a:t>  -</a:t>
            </a:r>
            <a:r>
              <a:rPr lang="en-US" dirty="0" smtClean="0"/>
              <a:t> the more ‘split size’, the less time to spend</a:t>
            </a:r>
          </a:p>
          <a:p>
            <a:pPr marL="457200" lvl="1" indent="0">
              <a:buNone/>
            </a:pPr>
            <a:r>
              <a:rPr lang="en-US" sz="2800" dirty="0" smtClean="0"/>
              <a:t>2. Adjust </a:t>
            </a:r>
            <a:r>
              <a:rPr lang="en-US" altLang="ko-KR" sz="2800" dirty="0" smtClean="0"/>
              <a:t>‘</a:t>
            </a:r>
            <a:r>
              <a:rPr lang="en-US" sz="2800" dirty="0" smtClean="0">
                <a:solidFill>
                  <a:schemeClr val="accent5"/>
                </a:solidFill>
              </a:rPr>
              <a:t>map task capacity</a:t>
            </a:r>
            <a:r>
              <a:rPr lang="en-US" altLang="ko-KR" sz="2800" dirty="0" smtClean="0"/>
              <a:t>’</a:t>
            </a:r>
            <a:r>
              <a:rPr lang="ko-KR" altLang="en-US" sz="2800" dirty="0" smtClean="0">
                <a:solidFill>
                  <a:schemeClr val="accent5"/>
                </a:solidFill>
              </a:rPr>
              <a:t> </a:t>
            </a:r>
            <a:r>
              <a:rPr lang="en-US" altLang="ko-KR" sz="2800" dirty="0" smtClean="0">
                <a:solidFill>
                  <a:schemeClr val="accent5"/>
                </a:solidFill>
              </a:rPr>
              <a:t/>
            </a:r>
            <a:br>
              <a:rPr lang="en-US" altLang="ko-KR" sz="2800" dirty="0" smtClean="0">
                <a:solidFill>
                  <a:schemeClr val="accent5"/>
                </a:solidFill>
              </a:rPr>
            </a:br>
            <a:r>
              <a:rPr lang="en-US" altLang="ko-KR" sz="2800" dirty="0" smtClean="0">
                <a:solidFill>
                  <a:schemeClr val="accent5"/>
                </a:solidFill>
              </a:rPr>
              <a:t>   </a:t>
            </a:r>
            <a:r>
              <a:rPr lang="en-US" altLang="ko-KR" sz="2800" dirty="0" smtClean="0"/>
              <a:t>-</a:t>
            </a:r>
            <a:r>
              <a:rPr lang="en-US" altLang="ko-KR" dirty="0" smtClean="0"/>
              <a:t> </a:t>
            </a:r>
            <a:r>
              <a:rPr lang="en-US" dirty="0" smtClean="0"/>
              <a:t>suitable for input file size</a:t>
            </a:r>
            <a:br>
              <a:rPr lang="en-US" dirty="0" smtClean="0"/>
            </a:br>
            <a:r>
              <a:rPr lang="en-US" dirty="0" smtClean="0"/>
              <a:t>   </a:t>
            </a:r>
            <a:r>
              <a:rPr lang="en-US" sz="2800" dirty="0" smtClean="0"/>
              <a:t>-</a:t>
            </a:r>
            <a:r>
              <a:rPr lang="en-US" dirty="0" smtClean="0"/>
              <a:t> Big size of map task capacity is not always right</a:t>
            </a:r>
            <a:endParaRPr lang="en-US" dirty="0"/>
          </a:p>
          <a:p>
            <a:r>
              <a:rPr lang="en-US" sz="3200" dirty="0" smtClean="0"/>
              <a:t> If </a:t>
            </a:r>
            <a:r>
              <a:rPr lang="en-US" sz="3200" dirty="0" smtClean="0">
                <a:solidFill>
                  <a:schemeClr val="accent5"/>
                </a:solidFill>
              </a:rPr>
              <a:t>intermediate data structure</a:t>
            </a:r>
            <a:r>
              <a:rPr lang="en-US" sz="3200" dirty="0" smtClean="0"/>
              <a:t> is too large,  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dirty="0" smtClean="0"/>
              <a:t>    </a:t>
            </a:r>
            <a:r>
              <a:rPr lang="en-US" sz="3200" dirty="0" smtClean="0"/>
              <a:t>-</a:t>
            </a:r>
            <a:r>
              <a:rPr lang="en-US" dirty="0" smtClean="0"/>
              <a:t>  Modify the </a:t>
            </a:r>
            <a:r>
              <a:rPr lang="en-US" dirty="0" smtClean="0">
                <a:solidFill>
                  <a:schemeClr val="accent5"/>
                </a:solidFill>
              </a:rPr>
              <a:t>configuration parameter </a:t>
            </a:r>
            <a:r>
              <a:rPr lang="en-US" dirty="0" smtClean="0"/>
              <a:t>or  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3200" dirty="0" smtClean="0"/>
              <a:t>-</a:t>
            </a:r>
            <a:r>
              <a:rPr lang="en-US" dirty="0" smtClean="0"/>
              <a:t>  Alter the </a:t>
            </a:r>
            <a:r>
              <a:rPr lang="en-US" dirty="0" smtClean="0">
                <a:solidFill>
                  <a:schemeClr val="accent5"/>
                </a:solidFill>
              </a:rPr>
              <a:t>program’s algorithm</a:t>
            </a:r>
          </a:p>
        </p:txBody>
      </p:sp>
    </p:spTree>
    <p:extLst>
      <p:ext uri="{BB962C8B-B14F-4D97-AF65-F5344CB8AC3E}">
        <p14:creationId xmlns:p14="http://schemas.microsoft.com/office/powerpoint/2010/main" val="63265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[1] Jeffrey </a:t>
            </a:r>
            <a:r>
              <a:rPr lang="en-US" sz="2000" dirty="0" smtClean="0"/>
              <a:t>Dean and </a:t>
            </a:r>
            <a:r>
              <a:rPr lang="en-US" sz="2000" dirty="0"/>
              <a:t>Sanjay </a:t>
            </a:r>
            <a:r>
              <a:rPr lang="en-US" sz="2000" dirty="0" err="1" smtClean="0"/>
              <a:t>Ghemawat</a:t>
            </a:r>
            <a:r>
              <a:rPr lang="en-US" sz="2000" dirty="0" smtClean="0"/>
              <a:t>. (2004). “MapReduce: Simplified </a:t>
            </a:r>
            <a:r>
              <a:rPr lang="ko-KR" altLang="en-US" sz="2000" dirty="0" smtClean="0"/>
              <a:t/>
            </a:r>
            <a:br>
              <a:rPr lang="ko-KR" altLang="en-US" sz="2000" dirty="0" smtClean="0"/>
            </a:br>
            <a:r>
              <a:rPr lang="ko-KR" altLang="en-US" sz="2000" dirty="0" smtClean="0"/>
              <a:t>      </a:t>
            </a:r>
            <a:r>
              <a:rPr lang="en-US" sz="2000" dirty="0" smtClean="0"/>
              <a:t>Data Processing on Large Clusters”. [Online]. </a:t>
            </a:r>
            <a:r>
              <a:rPr lang="ko-KR" altLang="en-US" sz="2000" dirty="0" smtClean="0"/>
              <a:t/>
            </a:r>
            <a:br>
              <a:rPr lang="ko-KR" altLang="en-US" sz="2000" dirty="0" smtClean="0"/>
            </a:b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      </a:t>
            </a:r>
            <a:r>
              <a:rPr lang="en-US" altLang="ko-KR" sz="1200" dirty="0" smtClean="0"/>
              <a:t>A</a:t>
            </a:r>
            <a:r>
              <a:rPr lang="en-US" sz="1200" dirty="0" smtClean="0"/>
              <a:t>vailable:</a:t>
            </a:r>
            <a:r>
              <a:rPr lang="ko-KR" altLang="en-US" sz="1200" dirty="0" smtClean="0"/>
              <a:t> </a:t>
            </a:r>
            <a:r>
              <a:rPr lang="en-US" sz="1200" dirty="0" smtClean="0">
                <a:hlinkClick r:id="rId3"/>
              </a:rPr>
              <a:t>h</a:t>
            </a:r>
            <a:r>
              <a:rPr lang="en-US" altLang="ko-KR" sz="1200" dirty="0" smtClean="0">
                <a:hlinkClick r:id="rId3"/>
              </a:rPr>
              <a:t>ttp</a:t>
            </a:r>
            <a:r>
              <a:rPr lang="en-US" altLang="ko-KR" sz="1200" dirty="0">
                <a:hlinkClick r:id="rId3"/>
              </a:rPr>
              <a:t>://static.googleusercontent.com/media/research.google.com/ko//</a:t>
            </a:r>
            <a:r>
              <a:rPr lang="en-US" altLang="ko-KR" sz="1200" dirty="0" smtClean="0">
                <a:hlinkClick r:id="rId3"/>
              </a:rPr>
              <a:t>archive/mapreduce-osdi04.pdf</a:t>
            </a:r>
            <a:r>
              <a:rPr lang="en-US" altLang="ko-KR" sz="1200" dirty="0" smtClean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[2] 한기용, </a:t>
            </a:r>
            <a:r>
              <a:rPr lang="en-US" sz="2000" i="1" dirty="0" smtClean="0"/>
              <a:t>Do </a:t>
            </a:r>
            <a:r>
              <a:rPr lang="en-US" sz="2000" i="1" dirty="0"/>
              <a:t>it! 직접 해보는 하둡 </a:t>
            </a:r>
            <a:r>
              <a:rPr lang="en-US" sz="2000" i="1" dirty="0" smtClean="0"/>
              <a:t>프로그래밍</a:t>
            </a:r>
            <a:r>
              <a:rPr lang="en-US" sz="2000" dirty="0"/>
              <a:t>.</a:t>
            </a:r>
            <a:r>
              <a:rPr lang="en-US" sz="2000" dirty="0" smtClean="0"/>
              <a:t> Seoul</a:t>
            </a:r>
            <a:r>
              <a:rPr lang="en-US" altLang="ko-KR" sz="2000" dirty="0" smtClean="0"/>
              <a:t>: </a:t>
            </a:r>
            <a:r>
              <a:rPr lang="en-US" sz="2000" dirty="0" err="1" smtClean="0"/>
              <a:t>EasysPublishing</a:t>
            </a:r>
            <a:r>
              <a:rPr lang="en-US" sz="2000" dirty="0" smtClean="0"/>
              <a:t>, </a:t>
            </a:r>
            <a:br>
              <a:rPr lang="en-US" sz="2000" dirty="0" smtClean="0"/>
            </a:br>
            <a:r>
              <a:rPr lang="en-US" sz="2000" dirty="0" smtClean="0"/>
              <a:t>      2013</a:t>
            </a:r>
            <a:r>
              <a:rPr lang="en-US" altLang="ko-KR" sz="2000" dirty="0" smtClean="0"/>
              <a:t>.</a:t>
            </a:r>
            <a:endParaRPr lang="en-US" sz="2000" dirty="0"/>
          </a:p>
          <a:p>
            <a:endParaRPr lang="ko-KR" altLang="en-US" sz="2000" dirty="0" smtClean="0"/>
          </a:p>
          <a:p>
            <a:pPr marL="0" indent="0">
              <a:buNone/>
            </a:pPr>
            <a:r>
              <a:rPr lang="en-US" sz="2000" dirty="0" smtClean="0"/>
              <a:t>[</a:t>
            </a:r>
            <a:r>
              <a:rPr lang="en-US" sz="2000" dirty="0"/>
              <a:t>3] </a:t>
            </a:r>
            <a:r>
              <a:rPr lang="en-US" sz="2000" dirty="0" err="1"/>
              <a:t>Lijie</a:t>
            </a:r>
            <a:r>
              <a:rPr lang="en-US" sz="2000" dirty="0"/>
              <a:t> Xu, </a:t>
            </a:r>
            <a:r>
              <a:rPr lang="en-US" sz="2000" dirty="0" smtClean="0"/>
              <a:t>“An </a:t>
            </a:r>
            <a:r>
              <a:rPr lang="en-US" sz="2000" dirty="0"/>
              <a:t>Empirical study on real-world OOM cases in MapReduce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jobs, </a:t>
            </a:r>
            <a:r>
              <a:rPr lang="en-US" sz="2000" i="1" dirty="0" smtClean="0"/>
              <a:t>Chinese </a:t>
            </a:r>
            <a:r>
              <a:rPr lang="en-US" sz="2000" i="1" dirty="0"/>
              <a:t>Academy of </a:t>
            </a:r>
            <a:r>
              <a:rPr lang="en-US" sz="2000" i="1" dirty="0" smtClean="0"/>
              <a:t>Sciences.</a:t>
            </a:r>
            <a:endParaRPr lang="en-US" sz="2000" i="1" dirty="0"/>
          </a:p>
          <a:p>
            <a:endParaRPr lang="ko-KR" altLang="en-US" sz="2000" dirty="0" smtClean="0"/>
          </a:p>
          <a:p>
            <a:pPr marL="0" indent="0">
              <a:buNone/>
            </a:pPr>
            <a:r>
              <a:rPr lang="en-US" sz="2000" dirty="0" smtClean="0"/>
              <a:t>[</a:t>
            </a:r>
            <a:r>
              <a:rPr lang="en-US" sz="2000" dirty="0"/>
              <a:t>4] Donald </a:t>
            </a:r>
            <a:r>
              <a:rPr lang="en-US" sz="2000" dirty="0" smtClean="0"/>
              <a:t>Miner and </a:t>
            </a:r>
            <a:r>
              <a:rPr lang="en-US" sz="2000" dirty="0"/>
              <a:t>Adam Shook, </a:t>
            </a:r>
            <a:r>
              <a:rPr lang="en-US" sz="2000" i="1" dirty="0" err="1" smtClean="0"/>
              <a:t>MapReduce</a:t>
            </a:r>
            <a:r>
              <a:rPr lang="en-US" sz="2000" i="1" dirty="0" smtClean="0"/>
              <a:t> </a:t>
            </a:r>
            <a:r>
              <a:rPr lang="en-US" sz="2000" i="1" dirty="0"/>
              <a:t>Design </a:t>
            </a:r>
            <a:r>
              <a:rPr lang="en-US" sz="2000" i="1" dirty="0" smtClean="0"/>
              <a:t>Patterns</a:t>
            </a:r>
            <a:r>
              <a:rPr lang="en-US" sz="2000" dirty="0" smtClean="0"/>
              <a:t>. </a:t>
            </a:r>
            <a:r>
              <a:rPr lang="en-US" sz="2000" dirty="0"/>
              <a:t>O’Reilly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Media. </a:t>
            </a:r>
            <a:r>
              <a:rPr lang="en-US" sz="2000" dirty="0" err="1" smtClean="0"/>
              <a:t>Inc</a:t>
            </a:r>
            <a:r>
              <a:rPr lang="en-US" sz="2000" dirty="0"/>
              <a:t>,</a:t>
            </a:r>
            <a:r>
              <a:rPr lang="en-US" sz="2000" dirty="0" smtClean="0"/>
              <a:t> </a:t>
            </a:r>
            <a:r>
              <a:rPr lang="en-US" sz="2000" dirty="0"/>
              <a:t>2012.</a:t>
            </a:r>
          </a:p>
        </p:txBody>
      </p:sp>
    </p:spTree>
    <p:extLst>
      <p:ext uri="{BB962C8B-B14F-4D97-AF65-F5344CB8AC3E}">
        <p14:creationId xmlns:p14="http://schemas.microsoft.com/office/powerpoint/2010/main" val="42093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4688" y="4589464"/>
            <a:ext cx="7886700" cy="1500187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if you want to know more technical information,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lease enter our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repository.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/I-SURF-Hadoop/MapReduce</a:t>
            </a:r>
          </a:p>
        </p:txBody>
      </p:sp>
    </p:spTree>
    <p:extLst>
      <p:ext uri="{BB962C8B-B14F-4D97-AF65-F5344CB8AC3E}">
        <p14:creationId xmlns:p14="http://schemas.microsoft.com/office/powerpoint/2010/main" val="18639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does MapReduce </a:t>
            </a:r>
            <a:r>
              <a:rPr lang="en-US" dirty="0" smtClean="0"/>
              <a:t>really work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879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MapReduce work?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961" y="3078723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[ Map Phase ]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7233139" y="3502622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cat,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33139" y="424631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dog,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33138" y="505476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sees,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33138" y="586321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the, 2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12728" y="2389915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Combining &amp; Sorting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3819" y="1348964"/>
            <a:ext cx="5535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solidFill>
                  <a:schemeClr val="accent5"/>
                </a:solidFill>
              </a:rPr>
              <a:t>The </a:t>
            </a:r>
            <a:r>
              <a:rPr lang="en-US" sz="2200" i="1" dirty="0" smtClean="0">
                <a:solidFill>
                  <a:schemeClr val="accent5"/>
                </a:solidFill>
              </a:rPr>
              <a:t>cat sees the dog, and the dog sees the </a:t>
            </a:r>
            <a:r>
              <a:rPr lang="en-US" sz="2200" i="1" smtClean="0">
                <a:solidFill>
                  <a:schemeClr val="accent5"/>
                </a:solidFill>
              </a:rPr>
              <a:t>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cxnSp>
        <p:nvCxnSpPr>
          <p:cNvPr id="21" name="Straight Arrow Connector 20"/>
          <p:cNvCxnSpPr>
            <a:stCxn id="64" idx="3"/>
            <a:endCxn id="9" idx="1"/>
          </p:cNvCxnSpPr>
          <p:nvPr/>
        </p:nvCxnSpPr>
        <p:spPr>
          <a:xfrm>
            <a:off x="3731166" y="2510131"/>
            <a:ext cx="1021457" cy="892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4" idx="3"/>
            <a:endCxn id="11" idx="1"/>
          </p:cNvCxnSpPr>
          <p:nvPr/>
        </p:nvCxnSpPr>
        <p:spPr>
          <a:xfrm>
            <a:off x="3731166" y="2510131"/>
            <a:ext cx="1021457" cy="75261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4" idx="3"/>
            <a:endCxn id="12" idx="1"/>
          </p:cNvCxnSpPr>
          <p:nvPr/>
        </p:nvCxnSpPr>
        <p:spPr>
          <a:xfrm>
            <a:off x="3731166" y="2510131"/>
            <a:ext cx="1021456" cy="156106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4" idx="3"/>
            <a:endCxn id="13" idx="1"/>
          </p:cNvCxnSpPr>
          <p:nvPr/>
        </p:nvCxnSpPr>
        <p:spPr>
          <a:xfrm>
            <a:off x="3731166" y="2510131"/>
            <a:ext cx="1021456" cy="236951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4" idx="3"/>
            <a:endCxn id="14" idx="1"/>
          </p:cNvCxnSpPr>
          <p:nvPr/>
        </p:nvCxnSpPr>
        <p:spPr>
          <a:xfrm>
            <a:off x="3731166" y="2510131"/>
            <a:ext cx="1021455" cy="317796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3"/>
            <a:endCxn id="15" idx="1"/>
          </p:cNvCxnSpPr>
          <p:nvPr/>
        </p:nvCxnSpPr>
        <p:spPr>
          <a:xfrm>
            <a:off x="6034834" y="3262742"/>
            <a:ext cx="1198305" cy="52416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4" idx="3"/>
            <a:endCxn id="16" idx="1"/>
          </p:cNvCxnSpPr>
          <p:nvPr/>
        </p:nvCxnSpPr>
        <p:spPr>
          <a:xfrm flipV="1">
            <a:off x="6034832" y="4530595"/>
            <a:ext cx="1198307" cy="115749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3"/>
            <a:endCxn id="17" idx="1"/>
          </p:cNvCxnSpPr>
          <p:nvPr/>
        </p:nvCxnSpPr>
        <p:spPr>
          <a:xfrm>
            <a:off x="6034833" y="4071192"/>
            <a:ext cx="1198305" cy="126785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18" idx="1"/>
          </p:cNvCxnSpPr>
          <p:nvPr/>
        </p:nvCxnSpPr>
        <p:spPr>
          <a:xfrm>
            <a:off x="6034833" y="4879642"/>
            <a:ext cx="1198305" cy="126785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9" idx="3"/>
            <a:endCxn id="18" idx="1"/>
          </p:cNvCxnSpPr>
          <p:nvPr/>
        </p:nvCxnSpPr>
        <p:spPr>
          <a:xfrm>
            <a:off x="6034834" y="2519054"/>
            <a:ext cx="1198304" cy="36284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/>
          <p:nvPr/>
        </p:nvCxnSpPr>
        <p:spPr>
          <a:xfrm rot="5400000" flipH="1" flipV="1">
            <a:off x="6548536" y="2888076"/>
            <a:ext cx="635863" cy="43242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752623" y="2234769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t</a:t>
            </a:r>
            <a:r>
              <a:rPr lang="en-US" sz="2400" dirty="0" smtClean="0">
                <a:solidFill>
                  <a:sysClr val="windowText" lastClr="000000"/>
                </a:solidFill>
              </a:rPr>
              <a:t>he,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52623" y="297845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cat,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52622" y="378690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sees,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52622" y="459535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52621" y="540380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dog,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28650" y="3663498"/>
            <a:ext cx="37445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MapReduce library </a:t>
            </a:r>
            <a:r>
              <a:rPr lang="en-US" sz="2000" dirty="0"/>
              <a:t>first splits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the input into </a:t>
            </a:r>
            <a:r>
              <a:rPr lang="en-US" sz="2000" i="1" dirty="0" smtClean="0">
                <a:solidFill>
                  <a:schemeClr val="accent5"/>
                </a:solidFill>
              </a:rPr>
              <a:t>M</a:t>
            </a:r>
            <a:r>
              <a:rPr lang="en-US" sz="2000" dirty="0" smtClean="0">
                <a:solidFill>
                  <a:schemeClr val="accent5"/>
                </a:solidFill>
              </a:rPr>
              <a:t> pieces. </a:t>
            </a:r>
          </a:p>
          <a:p>
            <a:endParaRPr lang="en-US" sz="2000" dirty="0" smtClean="0"/>
          </a:p>
          <a:p>
            <a:r>
              <a:rPr lang="en-US" sz="2000" dirty="0" smtClean="0"/>
              <a:t> A map worker processes these pieces using a </a:t>
            </a:r>
            <a:r>
              <a:rPr lang="en-US" sz="2000" dirty="0" smtClean="0">
                <a:solidFill>
                  <a:schemeClr val="accent5"/>
                </a:solidFill>
              </a:rPr>
              <a:t>user-defined</a:t>
            </a:r>
            <a:r>
              <a:rPr lang="en-US" sz="2000" dirty="0" smtClean="0"/>
              <a:t> </a:t>
            </a:r>
            <a:r>
              <a:rPr lang="en-US" sz="2000" i="1" dirty="0" smtClean="0">
                <a:solidFill>
                  <a:schemeClr val="accent5"/>
                </a:solidFill>
              </a:rPr>
              <a:t>Map </a:t>
            </a:r>
            <a:r>
              <a:rPr lang="en-US" sz="2000" dirty="0" smtClean="0"/>
              <a:t>function. </a:t>
            </a:r>
            <a:r>
              <a:rPr lang="en-US" altLang="ko-KR" sz="2000" dirty="0" smtClean="0">
                <a:solidFill>
                  <a:schemeClr val="accent5"/>
                </a:solidFill>
              </a:rPr>
              <a:t>Intermediate key/value </a:t>
            </a:r>
            <a:r>
              <a:rPr lang="en-US" altLang="ko-KR" sz="2000" dirty="0" smtClean="0">
                <a:solidFill>
                  <a:srgbClr val="002060"/>
                </a:solidFill>
              </a:rPr>
              <a:t>pairs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smtClean="0"/>
              <a:t>will be produced by this function.</a:t>
            </a:r>
            <a:endParaRPr lang="en-US" sz="2000" baseline="30000" dirty="0" smtClean="0"/>
          </a:p>
        </p:txBody>
      </p:sp>
      <p:sp>
        <p:nvSpPr>
          <p:cNvPr id="64" name="Rectangle 63"/>
          <p:cNvSpPr/>
          <p:nvPr/>
        </p:nvSpPr>
        <p:spPr>
          <a:xfrm>
            <a:off x="710712" y="2084157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 cat sees the dog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43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MapReduce work?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3819" y="1348964"/>
            <a:ext cx="54856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accent5"/>
                </a:solidFill>
              </a:rPr>
              <a:t>The cat sees the dog, and the dog sees the 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89788" y="4489753"/>
            <a:ext cx="1282211" cy="910636"/>
            <a:chOff x="3794137" y="5623537"/>
            <a:chExt cx="1282211" cy="910636"/>
          </a:xfrm>
        </p:grpSpPr>
        <p:sp>
          <p:nvSpPr>
            <p:cNvPr id="67" name="Rectangle 66"/>
            <p:cNvSpPr/>
            <p:nvPr/>
          </p:nvSpPr>
          <p:spPr>
            <a:xfrm>
              <a:off x="3794137" y="5623537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794137" y="6078855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289788" y="2673325"/>
            <a:ext cx="1282212" cy="1365955"/>
            <a:chOff x="3875344" y="3802264"/>
            <a:chExt cx="1282212" cy="1365955"/>
          </a:xfrm>
        </p:grpSpPr>
        <p:sp>
          <p:nvSpPr>
            <p:cNvPr id="69" name="Rectangle 68"/>
            <p:cNvSpPr/>
            <p:nvPr/>
          </p:nvSpPr>
          <p:spPr>
            <a:xfrm>
              <a:off x="3875345" y="4257583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875344" y="4712901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875345" y="3802264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73" name="Straight Arrow Connector 72"/>
          <p:cNvCxnSpPr>
            <a:endCxn id="69" idx="1"/>
          </p:cNvCxnSpPr>
          <p:nvPr/>
        </p:nvCxnSpPr>
        <p:spPr>
          <a:xfrm>
            <a:off x="2046486" y="2697991"/>
            <a:ext cx="1243303" cy="65831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24362" y="2111454"/>
            <a:ext cx="2934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[ Reduce Phase </a:t>
            </a:r>
            <a:r>
              <a:rPr lang="en-US" sz="3200" dirty="0" smtClean="0"/>
              <a:t>]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4924362" y="2908757"/>
            <a:ext cx="35909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When </a:t>
            </a:r>
            <a:r>
              <a:rPr lang="en-US" sz="2000" dirty="0"/>
              <a:t>a </a:t>
            </a:r>
            <a:r>
              <a:rPr lang="en-US" sz="2000" dirty="0">
                <a:solidFill>
                  <a:schemeClr val="accent5"/>
                </a:solidFill>
              </a:rPr>
              <a:t>reduce worker</a:t>
            </a:r>
            <a:r>
              <a:rPr lang="en-US" sz="2000" dirty="0"/>
              <a:t> has read all </a:t>
            </a:r>
            <a:r>
              <a:rPr lang="en-US" sz="2000" dirty="0" smtClean="0"/>
              <a:t>intermediate </a:t>
            </a:r>
            <a:r>
              <a:rPr lang="en-US" sz="2000" dirty="0"/>
              <a:t>data, </a:t>
            </a:r>
            <a:r>
              <a:rPr lang="en-US" sz="2000" dirty="0">
                <a:solidFill>
                  <a:schemeClr val="accent5"/>
                </a:solidFill>
              </a:rPr>
              <a:t>it sorts </a:t>
            </a:r>
            <a:r>
              <a:rPr lang="en-US" sz="2000" dirty="0" smtClean="0"/>
              <a:t>them </a:t>
            </a:r>
            <a:r>
              <a:rPr lang="en-US" sz="2000" dirty="0"/>
              <a:t>by the intermediate </a:t>
            </a:r>
            <a:r>
              <a:rPr lang="en-US" sz="2000" dirty="0" smtClean="0"/>
              <a:t>keys. </a:t>
            </a:r>
          </a:p>
          <a:p>
            <a:endParaRPr lang="en-US" sz="2000" dirty="0"/>
          </a:p>
          <a:p>
            <a:r>
              <a:rPr lang="en-US" sz="2000" dirty="0" smtClean="0"/>
              <a:t> The </a:t>
            </a:r>
            <a:r>
              <a:rPr lang="en-US" sz="2000" dirty="0"/>
              <a:t>reduce worker iterates </a:t>
            </a:r>
            <a:r>
              <a:rPr lang="en-US" sz="2000" dirty="0" smtClean="0"/>
              <a:t>the </a:t>
            </a:r>
            <a:r>
              <a:rPr lang="en-US" sz="2000" dirty="0"/>
              <a:t>sorted </a:t>
            </a:r>
            <a:r>
              <a:rPr lang="en-US" sz="2000" dirty="0" smtClean="0"/>
              <a:t>intermediate </a:t>
            </a:r>
            <a:r>
              <a:rPr lang="en-US" sz="2000" dirty="0"/>
              <a:t>data and for each </a:t>
            </a:r>
            <a:r>
              <a:rPr lang="en-US" sz="2000" dirty="0">
                <a:solidFill>
                  <a:schemeClr val="accent5"/>
                </a:solidFill>
              </a:rPr>
              <a:t>unique intermediate key</a:t>
            </a:r>
            <a:r>
              <a:rPr lang="en-US" sz="2000" dirty="0"/>
              <a:t> </a:t>
            </a:r>
            <a:r>
              <a:rPr lang="en-US" sz="2000" dirty="0" smtClean="0"/>
              <a:t>encountered</a:t>
            </a:r>
            <a:r>
              <a:rPr lang="en-US" sz="2000" dirty="0"/>
              <a:t>, it passes the key and the </a:t>
            </a:r>
            <a:r>
              <a:rPr lang="en-US" sz="2000" dirty="0" smtClean="0"/>
              <a:t>values </a:t>
            </a:r>
            <a:r>
              <a:rPr lang="en-US" sz="2000" dirty="0"/>
              <a:t>to the user’s </a:t>
            </a:r>
            <a:r>
              <a:rPr lang="en-US" sz="2000" i="1" dirty="0">
                <a:solidFill>
                  <a:schemeClr val="accent5"/>
                </a:solidFill>
              </a:rPr>
              <a:t>Reduce </a:t>
            </a:r>
            <a:r>
              <a:rPr lang="en-US" sz="2000" dirty="0" smtClean="0">
                <a:solidFill>
                  <a:schemeClr val="accent5"/>
                </a:solidFill>
              </a:rPr>
              <a:t>function</a:t>
            </a:r>
            <a:r>
              <a:rPr lang="en-US" sz="2000" dirty="0"/>
              <a:t>. </a:t>
            </a:r>
            <a:endParaRPr lang="en-US" sz="2000" baseline="30000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2046486" y="3451334"/>
            <a:ext cx="1243301" cy="148922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1" idx="3"/>
            <a:endCxn id="69" idx="1"/>
          </p:cNvCxnSpPr>
          <p:nvPr/>
        </p:nvCxnSpPr>
        <p:spPr>
          <a:xfrm flipV="1">
            <a:off x="2046487" y="3356303"/>
            <a:ext cx="1243302" cy="158425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2065940" y="4940560"/>
            <a:ext cx="1223847" cy="113829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764275" y="2108080"/>
            <a:ext cx="1282212" cy="4426094"/>
            <a:chOff x="764275" y="2108080"/>
            <a:chExt cx="1282212" cy="4426094"/>
          </a:xfrm>
        </p:grpSpPr>
        <p:grpSp>
          <p:nvGrpSpPr>
            <p:cNvPr id="44" name="Group 43"/>
            <p:cNvGrpSpPr/>
            <p:nvPr/>
          </p:nvGrpSpPr>
          <p:grpSpPr>
            <a:xfrm>
              <a:off x="764275" y="2108080"/>
              <a:ext cx="1282212" cy="1821273"/>
              <a:chOff x="3930893" y="2105958"/>
              <a:chExt cx="1282212" cy="2274276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3930894" y="2105958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cat,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930893" y="2674527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dog,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930893" y="3243096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sees,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930893" y="3811665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the, 2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64275" y="4257582"/>
              <a:ext cx="1282212" cy="2276592"/>
              <a:chOff x="3930893" y="4203361"/>
              <a:chExt cx="1282212" cy="227659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930894" y="4658680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cat,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30893" y="5113998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dog,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930893" y="5569317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sees,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3930893" y="6024635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the, 2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3930894" y="4203361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and,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2557248" y="208089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Shuffling</a:t>
            </a:r>
          </a:p>
        </p:txBody>
      </p:sp>
      <p:cxnSp>
        <p:nvCxnSpPr>
          <p:cNvPr id="30" name="Curved Connector 29"/>
          <p:cNvCxnSpPr/>
          <p:nvPr/>
        </p:nvCxnSpPr>
        <p:spPr>
          <a:xfrm rot="5400000" flipH="1" flipV="1">
            <a:off x="2626588" y="2485094"/>
            <a:ext cx="488536" cy="40544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02640" y="6159996"/>
            <a:ext cx="2646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Two </a:t>
            </a:r>
            <a:r>
              <a:rPr lang="en-US" b="1" dirty="0" smtClean="0"/>
              <a:t>independent</a:t>
            </a:r>
            <a:r>
              <a:rPr lang="en-US" b="1" dirty="0" smtClean="0">
                <a:solidFill>
                  <a:schemeClr val="accent5"/>
                </a:solidFill>
              </a:rPr>
              <a:t> reducer</a:t>
            </a:r>
            <a:endParaRPr lang="en-US" b="1" dirty="0" smtClean="0"/>
          </a:p>
        </p:txBody>
      </p:sp>
      <p:cxnSp>
        <p:nvCxnSpPr>
          <p:cNvPr id="32" name="Curved Connector 31"/>
          <p:cNvCxnSpPr/>
          <p:nvPr/>
        </p:nvCxnSpPr>
        <p:spPr>
          <a:xfrm rot="16200000" flipV="1">
            <a:off x="3639518" y="5567755"/>
            <a:ext cx="624687" cy="55979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7775" y="2274838"/>
            <a:ext cx="6648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“There </a:t>
            </a:r>
            <a:r>
              <a:rPr lang="en-US" sz="2400" dirty="0"/>
              <a:t>was </a:t>
            </a:r>
            <a:r>
              <a:rPr lang="en-US" sz="2400" dirty="0">
                <a:solidFill>
                  <a:schemeClr val="accent5"/>
                </a:solidFill>
              </a:rPr>
              <a:t>5 </a:t>
            </a:r>
            <a:r>
              <a:rPr lang="en-US" sz="2400" dirty="0" err="1">
                <a:solidFill>
                  <a:schemeClr val="accent5"/>
                </a:solidFill>
              </a:rPr>
              <a:t>exabytes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of information </a:t>
            </a:r>
            <a:r>
              <a:rPr lang="en-US" sz="2400" dirty="0" smtClean="0"/>
              <a:t>created </a:t>
            </a:r>
            <a:r>
              <a:rPr lang="en-US" sz="2400" dirty="0"/>
              <a:t>between the </a:t>
            </a:r>
            <a:r>
              <a:rPr lang="en-US" sz="2400" dirty="0">
                <a:solidFill>
                  <a:schemeClr val="accent5"/>
                </a:solidFill>
              </a:rPr>
              <a:t>dawn of civilization through </a:t>
            </a:r>
            <a:r>
              <a:rPr lang="en-US" sz="2400" dirty="0" smtClean="0">
                <a:solidFill>
                  <a:schemeClr val="accent5"/>
                </a:solidFill>
              </a:rPr>
              <a:t>2003</a:t>
            </a:r>
            <a:r>
              <a:rPr lang="en-US" sz="2400" dirty="0" smtClean="0"/>
              <a:t>, </a:t>
            </a:r>
          </a:p>
          <a:p>
            <a:pPr algn="ctr"/>
            <a:r>
              <a:rPr lang="en-US" sz="2400" dirty="0" smtClean="0"/>
              <a:t>But </a:t>
            </a:r>
            <a:r>
              <a:rPr lang="en-US" sz="2400" dirty="0"/>
              <a:t>that much information is now created </a:t>
            </a:r>
            <a:endParaRPr lang="en-US" sz="2400" dirty="0" smtClean="0"/>
          </a:p>
          <a:p>
            <a:pPr algn="ctr"/>
            <a:r>
              <a:rPr lang="en-US" sz="2400" dirty="0">
                <a:solidFill>
                  <a:schemeClr val="accent5"/>
                </a:solidFill>
              </a:rPr>
              <a:t>e</a:t>
            </a:r>
            <a:r>
              <a:rPr lang="en-US" sz="2400" dirty="0" smtClean="0">
                <a:solidFill>
                  <a:schemeClr val="accent5"/>
                </a:solidFill>
              </a:rPr>
              <a:t>very 2 </a:t>
            </a:r>
            <a:r>
              <a:rPr lang="en-US" sz="2400" dirty="0">
                <a:solidFill>
                  <a:schemeClr val="accent5"/>
                </a:solidFill>
              </a:rPr>
              <a:t>days</a:t>
            </a:r>
            <a:r>
              <a:rPr lang="en-US" sz="2400" dirty="0"/>
              <a:t>, and the pace is increasing</a:t>
            </a:r>
            <a:r>
              <a:rPr lang="en-US" sz="2400" dirty="0" smtClean="0"/>
              <a:t>...”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>
                <a:latin typeface="+mj-lt"/>
              </a:rPr>
              <a:t>- Eric Schmidt, Google CEO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2888" y="1688592"/>
            <a:ext cx="4078224" cy="3480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0308" y="950877"/>
            <a:ext cx="2743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scientists want 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o analyze these 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l</a:t>
            </a:r>
            <a:r>
              <a:rPr lang="en-US" sz="2400" dirty="0" smtClean="0">
                <a:solidFill>
                  <a:schemeClr val="accent5"/>
                </a:solidFill>
              </a:rPr>
              <a:t>arge data sets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10308" y="2613821"/>
            <a:ext cx="23444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But single machines </a:t>
            </a: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>
                <a:solidFill>
                  <a:schemeClr val="accent5"/>
                </a:solidFill>
              </a:rPr>
              <a:t>have </a:t>
            </a:r>
          </a:p>
          <a:p>
            <a:r>
              <a:rPr lang="en-US" sz="2400" dirty="0" smtClean="0">
                <a:solidFill>
                  <a:schemeClr val="accent5"/>
                </a:solidFill>
              </a:rPr>
              <a:t>limitations </a:t>
            </a:r>
          </a:p>
          <a:p>
            <a:r>
              <a:rPr lang="en-US" sz="2400" dirty="0" smtClean="0"/>
              <a:t>in processing 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hese data sets</a:t>
            </a:r>
          </a:p>
          <a:p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23386" y="950877"/>
            <a:ext cx="3353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How can we handle that?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0308" y="5491624"/>
            <a:ext cx="3860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Furthermore, data sets </a:t>
            </a:r>
          </a:p>
          <a:p>
            <a:r>
              <a:rPr lang="en-US" sz="2400" dirty="0" smtClean="0"/>
              <a:t>are now </a:t>
            </a:r>
            <a:r>
              <a:rPr lang="en-US" sz="2400" dirty="0" smtClean="0">
                <a:solidFill>
                  <a:schemeClr val="accent5"/>
                </a:solidFill>
              </a:rPr>
              <a:t>growing very rapidly</a:t>
            </a: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202546" y="2613821"/>
            <a:ext cx="267413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 Do we need to</a:t>
            </a:r>
          </a:p>
          <a:p>
            <a:pPr algn="r"/>
            <a:r>
              <a:rPr lang="en-US" sz="2400" dirty="0" smtClean="0"/>
              <a:t>understand</a:t>
            </a:r>
          </a:p>
          <a:p>
            <a:pPr algn="r"/>
            <a:r>
              <a:rPr lang="en-US" sz="2400" dirty="0" smtClean="0"/>
              <a:t> the details of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parallelization</a:t>
            </a:r>
            <a:r>
              <a:rPr lang="en-US" sz="2400" dirty="0" smtClean="0"/>
              <a:t>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fault tolerance</a:t>
            </a:r>
            <a:r>
              <a:rPr lang="en-US" sz="2400" dirty="0" smtClean="0"/>
              <a:t>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data distribution</a:t>
            </a:r>
          </a:p>
          <a:p>
            <a:pPr algn="r"/>
            <a:r>
              <a:rPr lang="en-US" sz="2400" dirty="0" smtClean="0"/>
              <a:t>and </a:t>
            </a:r>
            <a:r>
              <a:rPr lang="en-US" sz="2400" dirty="0" smtClean="0">
                <a:solidFill>
                  <a:schemeClr val="bg1"/>
                </a:solidFill>
              </a:rPr>
              <a:t>load balancing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984730" y="1688592"/>
            <a:ext cx="289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solidFill>
                  <a:schemeClr val="accent5"/>
                </a:solidFill>
              </a:rPr>
              <a:t>Distribute </a:t>
            </a:r>
            <a:r>
              <a:rPr lang="en-US" sz="2400" dirty="0" smtClean="0">
                <a:solidFill>
                  <a:schemeClr val="accent5"/>
                </a:solidFill>
              </a:rPr>
              <a:t>processing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95740" y="5860956"/>
            <a:ext cx="2480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/>
              <a:t>The answer is </a:t>
            </a:r>
            <a:r>
              <a:rPr lang="en-US" sz="2400" dirty="0" smtClean="0">
                <a:solidFill>
                  <a:schemeClr val="accent5"/>
                </a:solidFill>
              </a:rPr>
              <a:t>‘no’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6545846" y="3701423"/>
            <a:ext cx="225709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parallelization</a:t>
            </a:r>
            <a:endParaRPr lang="en-US" sz="2400" dirty="0"/>
          </a:p>
          <a:p>
            <a:pPr algn="r"/>
            <a:r>
              <a:rPr lang="en-US" sz="2400" dirty="0">
                <a:solidFill>
                  <a:schemeClr val="accent5"/>
                </a:solidFill>
              </a:rPr>
              <a:t>fault </a:t>
            </a:r>
            <a:r>
              <a:rPr lang="en-US" sz="2400" dirty="0" smtClean="0">
                <a:solidFill>
                  <a:schemeClr val="accent5"/>
                </a:solidFill>
              </a:rPr>
              <a:t>tolerance</a:t>
            </a:r>
            <a:endParaRPr lang="en-US" sz="2400" dirty="0"/>
          </a:p>
          <a:p>
            <a:pPr algn="r"/>
            <a:r>
              <a:rPr lang="en-US" sz="2400" dirty="0">
                <a:solidFill>
                  <a:schemeClr val="accent5"/>
                </a:solidFill>
              </a:rPr>
              <a:t>data distribution</a:t>
            </a:r>
          </a:p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load balancing</a:t>
            </a:r>
            <a:r>
              <a:rPr lang="ko-KR" altLang="en-US" sz="2400" dirty="0" smtClean="0">
                <a:solidFill>
                  <a:schemeClr val="accent5"/>
                </a:solidFill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751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22800" y="1453453"/>
            <a:ext cx="39742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</a:rPr>
              <a:t>MapReduce</a:t>
            </a:r>
            <a:r>
              <a:rPr lang="en-US" sz="2400" dirty="0"/>
              <a:t> is a </a:t>
            </a:r>
            <a:r>
              <a:rPr lang="en-US" sz="2400" dirty="0" smtClean="0"/>
              <a:t>programming </a:t>
            </a:r>
            <a:r>
              <a:rPr lang="en-US" sz="2400" dirty="0"/>
              <a:t>model for </a:t>
            </a:r>
            <a:r>
              <a:rPr lang="en-US" sz="2400" dirty="0" smtClean="0"/>
              <a:t>processing </a:t>
            </a:r>
            <a:r>
              <a:rPr lang="en-US" sz="2400" dirty="0"/>
              <a:t>and generating large data </a:t>
            </a:r>
            <a:r>
              <a:rPr lang="en-US" sz="2400" dirty="0" smtClean="0"/>
              <a:t>sets</a:t>
            </a:r>
            <a:endParaRPr lang="en-US" sz="2400" baseline="30000" dirty="0"/>
          </a:p>
        </p:txBody>
      </p:sp>
      <p:sp>
        <p:nvSpPr>
          <p:cNvPr id="5" name="Rectangle 4"/>
          <p:cNvSpPr/>
          <p:nvPr/>
        </p:nvSpPr>
        <p:spPr>
          <a:xfrm>
            <a:off x="4622800" y="3147795"/>
            <a:ext cx="39742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Many </a:t>
            </a:r>
            <a:r>
              <a:rPr lang="en-US" sz="2400" dirty="0" smtClean="0">
                <a:solidFill>
                  <a:schemeClr val="accent5"/>
                </a:solidFill>
              </a:rPr>
              <a:t>real world tasks </a:t>
            </a:r>
            <a:r>
              <a:rPr lang="en-US" sz="2400" dirty="0" smtClean="0"/>
              <a:t>are </a:t>
            </a:r>
            <a:br>
              <a:rPr lang="en-US" sz="2400" dirty="0" smtClean="0"/>
            </a:br>
            <a:r>
              <a:rPr lang="en-US" sz="2400" dirty="0" smtClean="0"/>
              <a:t>expressible in this model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622800" y="4475004"/>
            <a:ext cx="39742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model is </a:t>
            </a:r>
            <a:r>
              <a:rPr lang="en-US" sz="2400" dirty="0" smtClean="0">
                <a:solidFill>
                  <a:schemeClr val="accent5"/>
                </a:solidFill>
              </a:rPr>
              <a:t>easy </a:t>
            </a:r>
            <a:r>
              <a:rPr lang="en-US" sz="2400" dirty="0">
                <a:solidFill>
                  <a:schemeClr val="accent5"/>
                </a:solidFill>
              </a:rPr>
              <a:t>to use</a:t>
            </a:r>
            <a:r>
              <a:rPr lang="en-US" sz="2400" dirty="0"/>
              <a:t>, even for programmers without experience with </a:t>
            </a:r>
            <a:r>
              <a:rPr lang="en-US" sz="2400" dirty="0" smtClean="0">
                <a:solidFill>
                  <a:schemeClr val="accent5"/>
                </a:solidFill>
              </a:rPr>
              <a:t>parallel </a:t>
            </a:r>
            <a:r>
              <a:rPr lang="en-US" sz="2400" dirty="0">
                <a:solidFill>
                  <a:schemeClr val="accent5"/>
                </a:solidFill>
              </a:rPr>
              <a:t>and distributed </a:t>
            </a:r>
            <a:r>
              <a:rPr lang="en-US" sz="2400" dirty="0" smtClean="0">
                <a:solidFill>
                  <a:schemeClr val="accent5"/>
                </a:solidFill>
              </a:rPr>
              <a:t>systems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006600" y="6581001"/>
            <a:ext cx="713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 Jeffrey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Dean and Sanjay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Ghemawat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(2004). “MapReduce: Simplified Data Processing on Large Clusters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”.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38331" y="690287"/>
            <a:ext cx="4191481" cy="5556041"/>
            <a:chOff x="431319" y="690287"/>
            <a:chExt cx="4191481" cy="5556041"/>
          </a:xfrm>
        </p:grpSpPr>
        <p:grpSp>
          <p:nvGrpSpPr>
            <p:cNvPr id="10" name="Group 9"/>
            <p:cNvGrpSpPr/>
            <p:nvPr/>
          </p:nvGrpSpPr>
          <p:grpSpPr>
            <a:xfrm>
              <a:off x="431319" y="690287"/>
              <a:ext cx="4191481" cy="5354377"/>
              <a:chOff x="430924" y="690222"/>
              <a:chExt cx="4191876" cy="532705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4417" r="-1"/>
              <a:stretch/>
            </p:blipFill>
            <p:spPr>
              <a:xfrm>
                <a:off x="430924" y="1708419"/>
                <a:ext cx="4191876" cy="4308857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696" b="89741" l="7612" r="9230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201" r="6137"/>
              <a:stretch/>
            </p:blipFill>
            <p:spPr>
              <a:xfrm>
                <a:off x="557275" y="690222"/>
                <a:ext cx="3867579" cy="1594248"/>
              </a:xfrm>
              <a:prstGeom prst="rect">
                <a:avLst/>
              </a:prstGeom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541032" y="5969329"/>
              <a:ext cx="321325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https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://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en.wikipedia.org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/wiki/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Apache_Hadoop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83663" y="3418269"/>
              <a:ext cx="1888337" cy="36933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/>
                <a:t>MapReduce Layer</a:t>
              </a:r>
              <a:endParaRPr lang="en-US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19862" y="3832205"/>
              <a:ext cx="1252138" cy="36933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/>
                <a:t>HDFS Layer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150" y="1272461"/>
            <a:ext cx="8096249" cy="5308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MapReduce?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1147" y="1838481"/>
            <a:ext cx="30709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 smtClean="0">
                <a:solidFill>
                  <a:schemeClr val="accent5"/>
                </a:solidFill>
              </a:rPr>
              <a:t>Mapper</a:t>
            </a:r>
            <a:r>
              <a:rPr lang="en-US" sz="2400" i="1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takes</a:t>
            </a:r>
            <a:r>
              <a:rPr lang="en-US" sz="2400" dirty="0" smtClean="0"/>
              <a:t> </a:t>
            </a:r>
            <a:r>
              <a:rPr lang="en-US" sz="2400" dirty="0"/>
              <a:t>an input </a:t>
            </a:r>
            <a:endParaRPr lang="en-US" sz="2400" dirty="0" smtClean="0"/>
          </a:p>
          <a:p>
            <a:pPr algn="r"/>
            <a:r>
              <a:rPr lang="en-US" sz="2400" dirty="0" smtClean="0"/>
              <a:t>and </a:t>
            </a:r>
            <a:r>
              <a:rPr lang="en-US" sz="2400" dirty="0" smtClean="0">
                <a:solidFill>
                  <a:schemeClr val="accent5"/>
                </a:solidFill>
              </a:rPr>
              <a:t>produces</a:t>
            </a:r>
            <a:r>
              <a:rPr lang="en-US" sz="2400" dirty="0" smtClean="0"/>
              <a:t> a </a:t>
            </a:r>
            <a:r>
              <a:rPr lang="en-US" sz="2400" dirty="0"/>
              <a:t>set </a:t>
            </a:r>
            <a:endParaRPr lang="en-US" sz="2400" dirty="0" smtClean="0"/>
          </a:p>
          <a:p>
            <a:pPr algn="r"/>
            <a:r>
              <a:rPr lang="en-US" sz="2400" dirty="0"/>
              <a:t>o</a:t>
            </a:r>
            <a:r>
              <a:rPr lang="en-US" sz="2400" dirty="0" smtClean="0"/>
              <a:t>f </a:t>
            </a:r>
            <a:r>
              <a:rPr lang="en-US" sz="2400" dirty="0" smtClean="0">
                <a:solidFill>
                  <a:schemeClr val="accent5"/>
                </a:solidFill>
              </a:rPr>
              <a:t>intermediate </a:t>
            </a:r>
          </a:p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key/value </a:t>
            </a:r>
            <a:r>
              <a:rPr lang="en-US" sz="2400" dirty="0"/>
              <a:t>pairs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0671" y="1781355"/>
            <a:ext cx="34933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5"/>
                </a:solidFill>
              </a:rPr>
              <a:t>Reducer </a:t>
            </a:r>
            <a:r>
              <a:rPr lang="en-US" sz="2400" dirty="0" smtClean="0">
                <a:solidFill>
                  <a:schemeClr val="accent5"/>
                </a:solidFill>
              </a:rPr>
              <a:t>merges </a:t>
            </a:r>
            <a:r>
              <a:rPr lang="en-US" sz="2400" dirty="0"/>
              <a:t>together </a:t>
            </a:r>
            <a:endParaRPr lang="en-US" sz="2400" dirty="0" smtClean="0"/>
          </a:p>
          <a:p>
            <a:r>
              <a:rPr lang="en-US" sz="2400" dirty="0"/>
              <a:t>t</a:t>
            </a:r>
            <a:r>
              <a:rPr lang="en-US" sz="2400" dirty="0" smtClean="0"/>
              <a:t>hese intermediate values 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ssociated with </a:t>
            </a:r>
            <a:r>
              <a:rPr lang="en-US" sz="2400" dirty="0"/>
              <a:t>the </a:t>
            </a:r>
            <a:r>
              <a:rPr lang="en-US" sz="2400" dirty="0">
                <a:solidFill>
                  <a:schemeClr val="accent5"/>
                </a:solidFill>
              </a:rPr>
              <a:t>same </a:t>
            </a: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>
                <a:solidFill>
                  <a:schemeClr val="accent5"/>
                </a:solidFill>
              </a:rPr>
              <a:t>intermediate </a:t>
            </a:r>
            <a:r>
              <a:rPr lang="en-US" sz="2400" dirty="0">
                <a:solidFill>
                  <a:schemeClr val="accent5"/>
                </a:solidFill>
              </a:rPr>
              <a:t>key </a:t>
            </a:r>
          </a:p>
        </p:txBody>
      </p:sp>
      <p:sp>
        <p:nvSpPr>
          <p:cNvPr id="3" name="Rectangle 2"/>
          <p:cNvSpPr/>
          <p:nvPr/>
        </p:nvSpPr>
        <p:spPr>
          <a:xfrm>
            <a:off x="2006600" y="6581001"/>
            <a:ext cx="713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 Jeffrey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Dean and Sanjay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Ghemawat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(2004). “MapReduce: Simplified Data Processing on Large Clusters”. 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.12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1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endCxn id="34" idx="1"/>
          </p:cNvCxnSpPr>
          <p:nvPr/>
        </p:nvCxnSpPr>
        <p:spPr>
          <a:xfrm flipV="1">
            <a:off x="5854211" y="4157013"/>
            <a:ext cx="969788" cy="1227061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4" idx="1"/>
          </p:cNvCxnSpPr>
          <p:nvPr/>
        </p:nvCxnSpPr>
        <p:spPr>
          <a:xfrm>
            <a:off x="5854210" y="2964757"/>
            <a:ext cx="969789" cy="1192256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3"/>
          </p:cNvCxnSpPr>
          <p:nvPr/>
        </p:nvCxnSpPr>
        <p:spPr>
          <a:xfrm flipV="1">
            <a:off x="3731166" y="2508698"/>
            <a:ext cx="840834" cy="14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731166" y="5137359"/>
            <a:ext cx="840834" cy="14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MapReduce work?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3819" y="1348964"/>
            <a:ext cx="5535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accent5"/>
                </a:solidFill>
              </a:rPr>
              <a:t>The cat sees the dog, and the dog sees the 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0712" y="2084157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 cat sees the dog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0712" y="4682124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spc="-120" dirty="0" smtClean="0">
                <a:solidFill>
                  <a:sysClr val="windowText" lastClr="000000"/>
                </a:solidFill>
              </a:rPr>
              <a:t>And the dog sees the cat</a:t>
            </a:r>
            <a:endParaRPr lang="en-US" sz="2300" spc="-120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2000" y="2077304"/>
            <a:ext cx="1282212" cy="1821273"/>
            <a:chOff x="3930893" y="2105958"/>
            <a:chExt cx="1282212" cy="2274276"/>
          </a:xfrm>
        </p:grpSpPr>
        <p:sp>
          <p:nvSpPr>
            <p:cNvPr id="15" name="Rectangle 14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2000" y="4226806"/>
            <a:ext cx="1282212" cy="2276592"/>
            <a:chOff x="3930893" y="4203361"/>
            <a:chExt cx="1282212" cy="2276592"/>
          </a:xfrm>
        </p:grpSpPr>
        <p:sp>
          <p:nvSpPr>
            <p:cNvPr id="26" name="Rectangle 25"/>
            <p:cNvSpPr/>
            <p:nvPr/>
          </p:nvSpPr>
          <p:spPr>
            <a:xfrm>
              <a:off x="3930894" y="4658680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30893" y="5113998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930893" y="5569317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30893" y="6024635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30894" y="4203361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23999" y="3018717"/>
            <a:ext cx="1282212" cy="2276592"/>
            <a:chOff x="3930893" y="4203361"/>
            <a:chExt cx="1282212" cy="2276592"/>
          </a:xfrm>
        </p:grpSpPr>
        <p:sp>
          <p:nvSpPr>
            <p:cNvPr id="33" name="Rectangle 32"/>
            <p:cNvSpPr/>
            <p:nvPr/>
          </p:nvSpPr>
          <p:spPr>
            <a:xfrm>
              <a:off x="3930894" y="4658680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930893" y="5113998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30893" y="5569317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930893" y="6024635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30894" y="4203361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573488" y="5796171"/>
            <a:ext cx="257051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i="1" dirty="0" smtClean="0"/>
              <a:t>- </a:t>
            </a:r>
            <a:r>
              <a:rPr lang="en-US" sz="2100" i="1" dirty="0" err="1" smtClean="0">
                <a:solidFill>
                  <a:schemeClr val="accent5"/>
                </a:solidFill>
              </a:rPr>
              <a:t>wordcount</a:t>
            </a:r>
            <a:r>
              <a:rPr lang="en-US" sz="2100" i="1" dirty="0" smtClean="0">
                <a:solidFill>
                  <a:schemeClr val="accent5"/>
                </a:solidFill>
              </a:rPr>
              <a:t> </a:t>
            </a:r>
            <a:r>
              <a:rPr lang="en-US" sz="2100" i="1" dirty="0" smtClean="0"/>
              <a:t>program </a:t>
            </a:r>
          </a:p>
          <a:p>
            <a:r>
              <a:rPr lang="en-US" sz="2100" i="1" dirty="0" smtClean="0"/>
              <a:t>- A sentence is split</a:t>
            </a:r>
          </a:p>
          <a:p>
            <a:r>
              <a:rPr lang="en-US" sz="2100" i="1" dirty="0" smtClean="0"/>
              <a:t>   into </a:t>
            </a:r>
            <a:r>
              <a:rPr lang="en-US" sz="2100" i="1" dirty="0" smtClean="0">
                <a:solidFill>
                  <a:schemeClr val="accent5"/>
                </a:solidFill>
              </a:rPr>
              <a:t>two map tasks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87245" y="3574879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Map Phase</a:t>
            </a:r>
            <a:endParaRPr lang="en-US" sz="20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734671" y="2038287"/>
            <a:ext cx="968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Reduce</a:t>
            </a:r>
          </a:p>
          <a:p>
            <a:pPr algn="ctr"/>
            <a:r>
              <a:rPr lang="en-US" sz="2000" b="1" dirty="0" smtClean="0"/>
              <a:t>Phase</a:t>
            </a:r>
            <a:endParaRPr lang="en-US" sz="2000" b="1" dirty="0"/>
          </a:p>
        </p:txBody>
      </p:sp>
      <p:cxnSp>
        <p:nvCxnSpPr>
          <p:cNvPr id="50" name="Curved Connector 49"/>
          <p:cNvCxnSpPr/>
          <p:nvPr/>
        </p:nvCxnSpPr>
        <p:spPr>
          <a:xfrm rot="5400000" flipH="1" flipV="1">
            <a:off x="3419240" y="2870232"/>
            <a:ext cx="761504" cy="66253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/>
          <p:nvPr/>
        </p:nvCxnSpPr>
        <p:spPr>
          <a:xfrm flipV="1">
            <a:off x="6138289" y="2367423"/>
            <a:ext cx="600433" cy="58744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32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93150" y="1638327"/>
            <a:ext cx="7757699" cy="3206160"/>
            <a:chOff x="1200150" y="2057399"/>
            <a:chExt cx="6743700" cy="27870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0150" y="2057399"/>
              <a:ext cx="6743700" cy="2787087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1200150" y="2694238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200150" y="3175045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200150" y="3659391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00150" y="4151306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Limitations</a:t>
            </a:r>
            <a:r>
              <a:rPr lang="en-US" dirty="0" smtClean="0"/>
              <a:t> of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9601200" y="4047079"/>
            <a:ext cx="3686901" cy="2935698"/>
          </a:xfrm>
        </p:spPr>
        <p:txBody>
          <a:bodyPr/>
          <a:lstStyle/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Out-of-Memory Errors</a:t>
            </a:r>
            <a:br>
              <a:rPr lang="en-US" sz="2400" dirty="0" smtClean="0">
                <a:solidFill>
                  <a:schemeClr val="accent5"/>
                </a:solidFill>
              </a:rPr>
            </a:b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/>
              <a:t> High </a:t>
            </a:r>
            <a:r>
              <a:rPr lang="en-US" sz="2400" dirty="0" smtClean="0">
                <a:solidFill>
                  <a:schemeClr val="accent5"/>
                </a:solidFill>
              </a:rPr>
              <a:t>Memory Pressure</a:t>
            </a:r>
            <a:br>
              <a:rPr lang="en-US" sz="2400" dirty="0" smtClean="0">
                <a:solidFill>
                  <a:schemeClr val="accent5"/>
                </a:solidFill>
              </a:rPr>
            </a:b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Inappropriate  </a:t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>
                <a:solidFill>
                  <a:schemeClr val="accent5"/>
                </a:solidFill>
              </a:rPr>
              <a:t> Configuration</a:t>
            </a:r>
            <a:endParaRPr lang="en-US" sz="2400" dirty="0" smtClean="0"/>
          </a:p>
          <a:p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42329" y="5163581"/>
            <a:ext cx="76593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There are </a:t>
            </a:r>
            <a:r>
              <a:rPr lang="en-US" sz="2800" dirty="0" smtClean="0">
                <a:solidFill>
                  <a:schemeClr val="accent5"/>
                </a:solidFill>
              </a:rPr>
              <a:t>many reasons </a:t>
            </a:r>
            <a:r>
              <a:rPr lang="en-US" sz="2800" dirty="0" smtClean="0"/>
              <a:t>for poor performance</a:t>
            </a:r>
          </a:p>
          <a:p>
            <a:pPr algn="ctr"/>
            <a:r>
              <a:rPr lang="en-US" sz="2800" dirty="0" smtClean="0"/>
              <a:t>And even experts sometimes </a:t>
            </a:r>
            <a:r>
              <a:rPr lang="en-US" sz="2800" dirty="0" smtClean="0">
                <a:solidFill>
                  <a:schemeClr val="accent5"/>
                </a:solidFill>
              </a:rPr>
              <a:t>can’t figure them out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20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</a:t>
            </a:r>
            <a:r>
              <a:rPr lang="en-US" dirty="0" smtClean="0">
                <a:solidFill>
                  <a:schemeClr val="accent5"/>
                </a:solidFill>
              </a:rPr>
              <a:t>goals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 Out-of-Memory Error cases   </a:t>
            </a:r>
            <a:endParaRPr lang="en-US" i="1" dirty="0" smtClean="0">
              <a:solidFill>
                <a:schemeClr val="accent5"/>
              </a:solidFill>
            </a:endParaRPr>
          </a:p>
          <a:p>
            <a:r>
              <a:rPr lang="en-US" dirty="0" smtClean="0"/>
              <a:t>OOM cases documentation  </a:t>
            </a:r>
            <a:r>
              <a:rPr lang="en-US" dirty="0">
                <a:solidFill>
                  <a:schemeClr val="accent5"/>
                </a:solidFill>
              </a:rPr>
              <a:t>	</a:t>
            </a:r>
            <a:endParaRPr lang="en-US" i="1" dirty="0" smtClean="0"/>
          </a:p>
          <a:p>
            <a:r>
              <a:rPr lang="en-US" dirty="0" smtClean="0"/>
              <a:t>Implement and simulate </a:t>
            </a:r>
            <a:r>
              <a:rPr lang="en-US" dirty="0" err="1" smtClean="0"/>
              <a:t>StackOverflow</a:t>
            </a:r>
            <a:r>
              <a:rPr lang="en-US" dirty="0" smtClean="0"/>
              <a:t> OOM cases</a:t>
            </a:r>
            <a:endParaRPr lang="ko-KR" altLang="en-US" dirty="0" smtClean="0"/>
          </a:p>
          <a:p>
            <a:r>
              <a:rPr lang="en-US" dirty="0" smtClean="0"/>
              <a:t>Develop solutions for such OOM cases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18200" y="631189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… all done!!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90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8206</TotalTime>
  <Words>1404</Words>
  <Application>Microsoft Macintosh PowerPoint</Application>
  <PresentationFormat>On-screen Show (4:3)</PresentationFormat>
  <Paragraphs>444</Paragraphs>
  <Slides>26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맑은 고딕</vt:lpstr>
      <vt:lpstr>Calibri</vt:lpstr>
      <vt:lpstr>Calibri Light</vt:lpstr>
      <vt:lpstr>Arial</vt:lpstr>
      <vt:lpstr>Office Theme</vt:lpstr>
      <vt:lpstr>Hadoop MapReduce</vt:lpstr>
      <vt:lpstr>Outline</vt:lpstr>
      <vt:lpstr>PowerPoint Presentation</vt:lpstr>
      <vt:lpstr>PowerPoint Presentation</vt:lpstr>
      <vt:lpstr>PowerPoint Presentation</vt:lpstr>
      <vt:lpstr>What is MapReduce?</vt:lpstr>
      <vt:lpstr>How does MapReduce work?</vt:lpstr>
      <vt:lpstr>Limitations of MapReduce</vt:lpstr>
      <vt:lpstr>What is our goals?</vt:lpstr>
      <vt:lpstr>Two Categories</vt:lpstr>
      <vt:lpstr>1. Inappropriate Configuration </vt:lpstr>
      <vt:lpstr>Split size variation [Single node] </vt:lpstr>
      <vt:lpstr>Split size variation [Single node] </vt:lpstr>
      <vt:lpstr>Split size variation [Fully-distributed] </vt:lpstr>
      <vt:lpstr>io.sort.mb variation [Single node] </vt:lpstr>
      <vt:lpstr>2. Large Intermediate Results</vt:lpstr>
      <vt:lpstr>Problem Investigation</vt:lpstr>
      <vt:lpstr>Problem Investigation</vt:lpstr>
      <vt:lpstr>PowerPoint Presentation</vt:lpstr>
      <vt:lpstr>Summary of Solutions</vt:lpstr>
      <vt:lpstr>Conclusion</vt:lpstr>
      <vt:lpstr>References</vt:lpstr>
      <vt:lpstr>Thank You</vt:lpstr>
      <vt:lpstr>appendix</vt:lpstr>
      <vt:lpstr>How does MapReduce work?</vt:lpstr>
      <vt:lpstr>How does MapReduce work?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(컴퓨터공학부)최윤승</dc:creator>
  <cp:lastModifiedBy>(컴퓨터공학부)최윤승</cp:lastModifiedBy>
  <cp:revision>304</cp:revision>
  <dcterms:created xsi:type="dcterms:W3CDTF">2015-07-31T05:45:57Z</dcterms:created>
  <dcterms:modified xsi:type="dcterms:W3CDTF">2015-08-24T19:48:00Z</dcterms:modified>
</cp:coreProperties>
</file>